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F1E7E61-2C23-4F73-8B08-C933B6E59E17}">
  <a:tblStyle styleId="{8F1E7E61-2C23-4F73-8B08-C933B6E59E1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998397D-E941-4D2B-8378-79A8CA7F65A9}"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75ad04ed7b_1_2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75ad04ed7b_1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75ad04ed7b_0_1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75ad04ed7b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75ad04ed7b_1_4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75ad04ed7b_1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 a colour wheel so that you become good at mixing pure hues accurately, and creating accurate greys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Vizatoni një rrotë ngjyrash në mënyrë që të bëheni të mirë në përzierjen e saktë të nuancave të pastra dhe në krijimin e grive të sakta.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የንጹህ ቀለሞችን በትክክል በማደባለቅ እና ትክክለኛ ግራጫዎችን በመፍጠር ጥሩ እንዲሆኑ የቀለም ጎማ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برسم عجلة الألوان حتى تصبح جيدًا في مزج الألوان النقية بدقة وإنشاء درجات اللون الرمادي الدقيقة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Նկարեք գունային անիվ, որպեսզի հմուտ լինեք մաքուր երանգները ճշգրիտ խառնելու և ճշգրիտ մոխրագույններ ստեղծելու մեջ։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cercle cromàtic per aconseguir una bona barreja de tons purs amb precisió i crear grisos precisos.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画一个色轮，这样你就能熟练地混合纯色，并调出准确的灰色。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 een kleurenwiel zodat je goed wordt in het nauwkeurig mengen van zuivere tinten en het creëren van nauwkeurige grijstinten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چرخه رنگ بکشید تا در ترکیب دقیق رنگ‌های خالص و ایجاد خاکستری‌های دقیق مهارت پیدا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Dessinez un cercle chromatique pour apprendre à mélanger précisément les teintes pures et à créer des gris précis.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 einen Farbkreis, damit du reine Farbtöne präzise mischen und genaue Grautöne erzeugen kannst.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 ચક્ર રંગ કરો જેથી તમે શુદ્ધ રંગોને સચોટ રીતે મિશ્રિત કરી શકો અને સચોટ ગ્રે રંગ બનાવી શકો.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रंग चक्र बनाएं ताकि आप शुद्ध रंगों को सटीक रूप से मिश्रित करने और सटीक ग्रे रंग बनाने में कुशल बन सकें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Dipingi una ruota dei colori in modo da diventare bravo a mescolare accuratamente le tonalità pure e a creare grigi accurati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色相環を描いて、純粋な色を正確に混ぜ合わせ、正確なグレーを作ることができるようになる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순수한 색조를 정확하게 혼합하고 정확한 회색을 만드는 데 능숙해지도록 색상 휠을 그립니다.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Çerxekî rengan boyax bike da ku tu di tevlihevkirina rengên saf de bi awayekî rast û afirandina gewrên rast de jêhatî bibî.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roda warna supaya anda pandai mencampurkan warna tulen dengan tepat, dan mencipta kelabu yang tepat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ശുദ്ധമായ നിറങ്ങൾ കൃത്യമായി കലർത്തുന്നതിലും കൃത്യമായ ചാരനിറങ്ങൾ സൃഷ്ടിക്കുന്നതിലും നിങ്ങൾക്ക് വൈദഗ്ദ്ധ്യം ലഭിക്കുന്നതിന് ഒരു കളർ വീൽ പെയിന്റ്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शुद्ध रङहरू सही तरिकाले मिसाउन र सही खैरो रङ सिर्जना गर्न तपाईं रङ चक्र रंगाउनुहोस्।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څرخ رنګ کړئ ترڅو تاسو په سمه توګه خالص رنګونه مخلوط کړئ، او دقیق خړ رنګونه جوړ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Pinte um círculo cromático para que você se torne bom em misturar cores puras com precisão e criar tons de cinza exatos.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ਰੰਗ ਚੱਕਰ ਪੇਂਟ ਕਰੋ ਤਾਂ ਜੋ ਤੁਸੀਂ ਸ਼ੁੱਧ ਰੰਗਾਂ ਨੂੰ ਸਹੀ ਢੰਗ ਨਾਲ ਮਿਲਾਉਣ ਅਤੇ ਸਹੀ ਸਲੇਟੀ ਰੰਗ ਬਣਾਉਣ ਵਿੱਚ ਮਾਹਰ ਹੋ ਸਕੋ।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Нарисуйте цветовой круг, чтобы научиться точно смешивать чистые оттенки и создавать правильные оттенки серого.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Нацртајте коло боја како бисте постали добри у прецизном мешању чистих нијанси и стварању прецизних сивих тонова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 giraangiraha midabka si aad ugu fiicnaato isku dhafka midabada saafiga ah si sax ah, iyo abuurista cawl sax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una rueda de colores para que mejores tu habilidad para mezclar tonos puros con precisión y crear grises exactos.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Cetkeun roda warna supados anjeun tiasa nyampur warna murni sacara akurat, sareng nyiptakeun warna abu-abu anu akurat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gurudumu la rangi ili uwe mzuri katika kuchanganya hues safi kwa usahihi, na kuunda kijivu sahihi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Måla en färgcirkel så att du blir bra på att blanda rena nyanser korrekt och skapa exakta gråtoner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Kulayan ang isang color wheel upang maging mahusay ka sa paghahalo ng mga purong kulay nang tumpak, at lumikha ng tumpak na mga kulay 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தூய சாயல்களைத் துல்லியமாகக் கலந்து, துல்லியமான சாம்பல் நிறங்களை உருவாக்குவதில் நீங்கள் சிறந்தவராக மாற, ஒரு வண்ணச் சக்கரத்தை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ระบายสีวงล้อสีเพื่อให้คุณเก่งในการผสมเฉดสีบริสุทธิ์อย่างแม่นยำและสร้างสีเทาที่ถูกต้อง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 tonları doğru bir şekilde karıştırmada ve doğru griler oluşturmada iyi olmak için bir renk çarkı çizin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Намалюйте колірне коло, щоб навчитися точно змішувати чисті відтінки та створювати точні сірі відтінки.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رنگین پہیے کو پینٹ کریں تاکہ آپ خالص رنگوں کو درست طریقے سے ملانے اور درست گرے بنانے میں اچھے بن جائیں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một vòng tròn màu để bạn có thể pha trộn các sắc thái tinh khiết một cách chính xác và tạo ra màu xám chính xác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75ad04ed7b_1_5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75ad04ed7b_1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What do you need to paint with acrylic? Water containers, a palette knife, palette, brushes, and acrylic paint.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What do you need to paint with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ju nevojitet për të pikturuar me akrilik? Enë uji, një thikë palete, paletë, furça dhe bojë akrilike.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 acrylic ቀለም መቀባት ምን ያስፈልግዎታል? የውሃ ማጠራቀሚያዎች, የፓልቴል ቢላዋ, ቤተ-ስዕል, ብሩሽ እና የ acrylic ቀለም.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 الذي تحتاجه للرسم بالأكريليك؟ عبوات ماء، سكينة ألوان، لوحة ألوان، فرش، وطلاء 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Ի՞նչ է անհրաժեշտ ակրիլային ներկերով նկարելու համար։ Ջրի տարաներ, պալիտրա դանակ, պալիտրա, վրձիններ և ակրիլային ներկ։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Què necessites per pintar amb acrílic? Recipients d'aigua, una espàtula, paleta, pinzells i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使用丙烯颜料作画需要哪些工具？水容器、调色刀、调色盘、画笔和丙烯颜料。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 heb je nodig om met acryl te schilderen? Waterreservoirs, een paletmes, palet, penselen en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نقاشی با اکریلیک به چه چیزهایی نیاز دارید؟ ظرف آب، کاردک، پالت، قلم‌مو و رنگ اکریلیک.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quoi avez-vous besoin pour peindre à l'acrylique ? Des récipients pour l'eau, un couteau à palette, une palette, des pinceaux et de la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benötigt man zum Malen mit Acrylfarben? Wasserbehälter, einen Malmesser, eine Palette, Pinsel und Acrylfarbe.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એક્રેલિકથી રંગવા માટે તમારે શું જોઈએ છે? પાણીના કન્ટેનર, પેલેટ છરી, પેલેટ, બ્રશ અને એક્રેલિક પેઇન્ટ.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से पेंटिंग करने के लिए आपको क्या चाहिए? पानी के कंटेनर, पैलेट चाकू, पैलेट, ब्रश और ऐक्रेलिक पेंट।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Cosa ti serve per dipingere con l'acrilico? Contenitori per l'acqua, una spatola, una tavolozza, pennelli e colori acrilici.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アクリル絵の具で絵を描くのに必要なものは何でしょうか？水を入れる容器、パレットナイフ、パレット、筆、そしてアクリル絵の具です。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물감으로 그림을 그리려면 무엇이 필요할까요? 물통, 팔레트 나이프, 팔레트, 붓, 그리고 아크릴 물감입니다.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boyaxkirina bi boyaxa akrîlîk çi hewce ye? Qutîyên avê, kêrê paleteyê, palete, firçe û boyaxa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Apa yang anda perlukan untuk melukis dengan akrilik? Bekas air, pisau palet, palet, berus dan cat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കൊണ്ട് വരയ്ക്കാൻ എന്താണ് വേണ്ടത്? വാട്ടർ കണ്ടെയ്നറുകൾ, ഒരു പാലറ്റ് കത്തി, പാലറ്റ്, ബ്രഷുകൾ, അക്രിലിക് പെയിന്റ്.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एक्रिलिकले रंगाउन के चाहिन्छ? पानीको भाँडो, प्यालेट चक्कु, प्यालेट, ब्रस र एक्रिलिक 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سره د رنګ کولو لپاره څه ته اړتیا لرئ؟ د اوبو کانتینرونه، د پیلټ چاقو، پیلټ، برشونه، او اکریلیک رنګ.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que você precisa para pintar com tinta acrílica? Recipientes com água, espátula, paleta, pincéis e tinta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ਨਾਲ ਪੇਂਟ ਕਰਨ ਲਈ ਤੁਹਾਨੂੰ ਕੀ ਚਾਹੀਦਾ ਹੈ? ਪਾਣੀ ਦੇ ਡੱਬੇ, ਇੱਕ ਪੈਲੇਟ ਚਾਕੂ, ਪੈਲੇਟ, ਬੁਰਸ਼, ਅਤੇ ਐਕ੍ਰੀਲਿਕ ਪੇਂਟ।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Что понадобится для рисования акрилом? Ёмкости для воды, мастихин, палитра, кисти и акриловые 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Шта вам је потребно за сликање акрилом? Посуде за воду, шпатула, палета, четке и акрилна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Maxaad u baahan tahay inaad ku rinjiyayso akril? Weelka biyaha, mindida palette, palette, burush, iyo rinji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necesitas para pintar con acrílico? Recipientes con agua, una espátula, una paleta, pinceles y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Naon anu anjeun kedah cet nganggo akrilik? Wadah cai, péso palette, palette, sikat, sareng cét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Unahitaji nini kuchora na akriliki? Vyombo vya maji, kisu cha palette, palette, brashi na rangi ya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Vad behöver du för att måla med akryl? Vattenbehållare, palettkniv, palett, penslar och akrylfärg.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Ano ang kailangan mong ipinta gamit ang acrylic? Mga lalagyan ng tubig, isang palette knife, palette, brush, at acrylic na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வண்ணம் தீட்ட என்ன தேவை? தண்ணீர் கொள்கலன்கள், ஒரு தட்டு கத்தி, தட்டு, தூரிகைகள் மற்றும் அக்ரிலிக் வண்ணப்பூச்சு.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ต้องใช้อะไรบ้างในการวาดภาพด้วยสีอะคริลิก? ภาชนะใส่น้ำ มีดปาดสี จานสี พู่กัน และสีอะคริลิก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ile resim yapmak için neye ihtiyacınız var? Su kapları, palet bıçağı, palet, fırçalar ve akrilik boya.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Що потрібно для малювання акрилом? Ємності для води, шпатель для малювання, палітра, пензлі та акрилова фарба.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کو ایکریلک سے پینٹ کرنے کی کیا ضرورت ہے؟ پانی کے برتن، ایک پیلیٹ چاقو، پیلیٹ، برش، اور ایکریلک پینٹ۔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cần những gì để vẽ bằng acrylic? Bình đựng nước, dao trộn màu, bảng màu, cọ vẽ và màu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75ad04ed7b_1_7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275ad04ed7b_1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75ad04ed7b_1_6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75ad04ed7b_1_6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Health and safety for acrylic paint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Shëndeti dhe siguria për bojërat akrilike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 acrylic ቀለም ጤና እና ደህንነት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الصحة والسلامة للطلاء الأكريليكي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ներկերի առողջություն և անվտանգություն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Salut i seguretat per a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丙烯颜料的健康与安全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Gezondheid en veiligheid voor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بهداشت و ایمنی در استفاده از رنگ اکریلیک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Santé et sécurité pour la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Gesundheit und Sicherheit bei Acrylfarben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 માટે આરોગ્ય અને સલામતી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 के लिए स्वास्थ्य और सुरक्षा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Salute e sicurezza per la vernice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アクリル絵の具の健康と安全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페인트의 건강과 안전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Tendurustî û ewlehî ji bo boyaxa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Kesihatan dan keselamatan untuk cat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പെയിന്റിന്റെ ആരോഗ്യവും സുരക്ഷയും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पेन्टको लागि स्वास्थ्य र सुरक्षा</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رنګ لپاره روغتیا او خوندیتوب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Saúde e segurança para tinta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 ਲਈ ਸਿਹਤ ਅਤੇ ਸੁਰੱਖਿਆ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Безопасность при работе с акриловыми красками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Здравље и безбедност акрилних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Caafimaadka iyo badbaadada rinjiga akriliga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Salud y seguridad en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Kaséhatan jeung kaamanan pikeun cet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Afya na usalama kwa rangi ya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Hälsa och säkerhet för akrylfärg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Kalusugan at kaligtasan para sa acrylic na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வண்ணப்பூச்சுகளுக்கான ஆரோக்கியம் மற்றும் பாதுகாப்பு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สุขภาพและความปลอดภัยของสีอะคริลิก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için sağlık ve güvenlik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Безпека та гігієна праці при використанні акрилової фарби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 کے لیے صحت اور حفاظت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Sức khỏe và an toàn khi sử dụng sơn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75ad04ed7b_1_6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75ad04ed7b_1_6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 is pigment suspended in liquid plastic. This plastic dries to become semi-transparent and flexible.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 is pigment suspended in liquid plastic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Bojë akrilike është pigment i pezulluar në plastikë të lëngshme. Kjo plastikë thahet për t'u bërë gjysmëtransparente dhe fleksibile.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አሲሪሊክ ቀለም በፈሳሽ ፕላስቲክ ውስጥ የተንጠለጠለ ቀለም ነው. ይህ ፕላስቲክ ከፊል ግልጽ እና ተለዋዋጭ እንዲሆን ይደርቃል.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طلاء الأكريليك عبارة عن صبغة مُعلقة في بلاستيك سائل. يجف هذا البلاستيك ليصبح شبه شفاف ومرن.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ներկը հեղուկ պլաստիկի մեջ լուծված գունանյութ է: Այս պլաստիկը չորանում է՝ դառնալով կիսաթափանցիկ և ճկուն: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pintura acrílica és un pigment suspès en plàstic líquid. Aquest plàstic s'asseca i esdevé semitransparent i flexible.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丙烯颜料是将颜料悬浮在液态塑料中制成的。这种塑料干燥后会变成半透明且富有弹性的物质。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Acrylverf is een pigment dat in vloeibaar plastic is opgelost. Dit plastic droogt op en wordt semi-transparant en flexibel.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اکریلیک رنگدانه‌ای است که در پلاستیک مایع معلق است. این پلاستیک پس از خشک شدن، نیمه شفاف و انعطاف‌پذیر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peinture acrylique est composée de pigments en suspension dans du plastique liquide. Ce plastique sèche et devient semi-transparent et flexible.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Acrylfarbe besteht aus Pigmenten, die in flüssigem Kunststoff suspendiert sind. Dieser Kunststoff trocknet zu einer halbtransparenten und flexiblen Substanz.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 એ પ્રવાહી પ્લાસ્ટિકમાં લટકાવેલું રંગદ્રવ્ય છે. આ પ્લાસ્ટિક સુકાઈને અર્ધપારદર્શક અને લવચીક બને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 तरल प्लास्टिक में निलंबित रंगद्रव्य है। यह प्लास्टिक सूखने पर अर्ध-पारदर्शी और लचीला हो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pittura acrilica è un pigmento sospeso in plastica liquida. Questa plastica, una volta asciutta, diventa semitrasparente e flessibile.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アクリル絵の具は、液体プラスチックに分散した顔料です。このプラスチックは乾燥すると半透明になり、柔軟性が増します。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페인트는 액체 플라스틱에 안료를 현탁시킨 것입니다. 이 플라스틱은 마르면 반투명하고 유연해집니다.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Boyaxa akrîlîk pigmentek e ku di nav plastîka şile de daliqandî ye. Ev plastîk zuwa dibe û dibe nîv-şefaf û nerm.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akrilik ialah pigmen yang digantung dalam plastik cecair. Plastik ini kering menjadi separa lutsinar dan fleksibel.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 എന്നത് ദ്രാവക പ്ലാസ്റ്റിക്കിൽ സസ്പെൻഡ് ചെയ്ത ഒരു പിഗ്മെന്റ് ആണ്. ഈ പ്ലാസ്റ്റിക് ഉണങ്ങുമ്പോൾ അർദ്ധസുതാര്യവും വഴക്കമുള്ളതുമാകുന്നു.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पेन्ट तरल प्लास्टिकमा झुन्डिएको पिग्मेन्ट हो। यो प्लास्टिक सुक्दा अर्ध-पारदर्शी र लचिलो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اکریلیک رنګ یو رنګ دی چې په مایع پلاستیک کې ځړول شوی دی. دا پلاستیک وچیږي ترڅو نیمه شفاف او انعطاف منونکی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tinta acrílica é um pigmento suspenso em plástico líquido. Esse plástico seca e torna-se semitransparente e flexível.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 ਤਰਲ ਪਲਾਸਟਿਕ ਵਿੱਚ ਲਟਕਿਆ ਹੋਇਆ ਰੰਗਦਾਰ ਹੁੰਦਾ ਹੈ। ਇਹ ਪਲਾਸਟਿਕ ਸੁੱਕ ਕੇ ਅਰਧ-ਪਾਰਦਰਸ਼ੀ ਅਤੇ ਲਚਕੀਲਾ ਬਣ ਜਾਂਦਾ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Акриловая краска — это пигмент, взвешенный в жидком пластике. Этот пластик высыхает, становясь полупрозрачным и гибким.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Акрилна боја је пигмент суспендован у течној пластици. Ова пластика се суши и постаје полупровидна и флексибилна.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Rinjiga akrilku waa midab ku dhex jira caag dareere ah. Balaastigani wuu engegaa si uu u noqdo mid hufan oo dabacsan.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pintura acrílica es pigmento suspendido en plástico líquido. Este plástico se seca volviéndose semitransparente y flexible.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akrilik nyaéta pigmén anu ditunda dina plastik cair. Plastik ieu garing janten semi-transparan sareng fleksibel.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ya Acrylic ni rangi iliyosimamishwa kwenye plastiki ya kioevu. Plastiki hii hukauka na kuwa nusu-wazi na kunyumbulika.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Akrylfärg är pigment suspenderat i flytande plast. Denna plast torkar och blir halvtransparent och flexibel.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acrylic na pintura ay pigment na sinuspinde sa likidong plastik. Ang plastik na ito ay natutuyo upang maging semi-transparent at nababaluktot.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பெயிண்ட் என்பது திரவ பிளாஸ்டிக்கில் இடைநிறுத்தப்பட்ட நிறமியாகும். இந்த பிளாஸ்டிக் உலர்ந்து, அரை-வெளிப்படையானதாகவும் நெகிழ்வானதாகவும் மாறும்.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สีอะคริลิกคือเม็ดสีที่แขวนลอยอยู่ในพลาสติกเหลว พลาสติกชนิดนี้เมื่อแห้งแล้วจะมีลักษณะกึ่งโปร่งใสและยืดหยุ่น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sıvı plastik içinde asılı kalan bir pigmenttir. Bu plastik kuruduğunda yarı saydam ve esnek hale gelir.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Акрилова фарба — це пігмент, суспендований у рідкому пластику. Цей пластик висихає, стаючи напівпрозорим та гнучким.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 مائع پلاسٹک میں معلق روغن ہے۔ یہ پلاسٹک خشک ہو کر نیم شفاف اور لچکدار بن جاتا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Sơn acrylic là chất màu được pha loãng trong nhựa lỏng. Nhựa này khô lại và trở nên bán trong suốt và mềm dẻo.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75ad04ed7b_1_6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75ad04ed7b_1_6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paint we use is not allergenic nor poisonous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Bojëra që përdorim nuk është alergjike dhe as helmuese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የምንጠቀመው ቀለም አለርጂ ወይም መርዛማ አይደለም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الطلاء الذي نستخدمه غير مسبب للحساسية ولا سام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Մեր օգտագործած ներկը ալերգենիկ չէ և թունավոր չէ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pintura que fem servir no és al·lergènica ni verinosa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我们使用的油漆既不致敏也不有毒。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verf die wij gebruiken is niet allergeen of giftig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رنگی که استفاده می‌کنیم نه حساسیت‌زا است و نه سمی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peinture que nous utilisons n'est ni allergène ni toxique.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 von uns verwendete Farbe ist weder allergen noch giftig.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આપણે જે રંગનો ઉપયોગ કરીએ છીએ તે એલર્જીક કે ઝેરી નથી.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हम जो पेंट इस्तेमाल करते हैं वह न तो एलर्जी पैदा करने वाला है और न ही जहरीला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vernice che utilizziamo non è allergenica né velenosa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当社が使用する塗料はアレルギー性や毒性はありません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우리가 사용하는 페인트는 알레르기성이나 독성이 없습니다.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Boyaxa ku em bikar tînin ne alerjîk e û ne jî jehrîn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yang kami gunakan tidak alergenik dan tidak beracun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ഞങ്ങൾ ഉപയോഗിക്കുന്ന പെയിന്റ് അലർജി ഉണ്ടാക്കുന്നതോ വിഷമുള്ളതോ അല്ല.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हामीले प्रयोग गर्ने रंग एलर्जीजनक वा विषाक्त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هغه رنګ چې موږ یې کاروو نه الرجینیک دی او نه هم زهرجن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tinta que utilizamos não é alergênica nem tóxica.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ਅਸੀਂ ਜੋ ਪੇਂਟ ਵਰਤਦੇ ਹਾਂ ਉਹ ਐਲਰਜੀ ਪੈਦਾ ਕਰਨ ਵਾਲਾ ਨਹੀਂ ਹੈ ਅਤੇ ਨਾ ਹੀ ਜ਼ਹਿਰੀਲਾ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Краска, которую мы используем, не является ни аллергенной, ни ядовитой.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Боја коју користимо није алергена нити отровна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Rinjiga aan isticmaalno maaha xasaasiyad ama sun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pintura que utilizamos no es alergénica ni tóxica.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anu kami anggo henteu alérgi atanapi bahya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tunayotumia sio allergenic wala sumu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Färgen vi använder är varken allergiframkallande eller giftig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pintura na ginagamit namin ay hindi allergenic o lason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பயன்படுத்தும் வண்ணப்பூச்சு ஒவ்வாமையை ஏற்படுத்தாது அல்லது நச்சுத்தன்மையற்றது.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สีที่เราใช้ไม่ก่อให้เกิดอาการแพ้หรือเป็นพิษ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Kullandığımız boya alerjen veya zehirli değildir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Фарба, яку ми використовуємо, не є алергенною та не отруйною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ہم جو پینٹ استعمال کرتے ہیں وہ الرجی یا زہریلا نہیں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Sơn chúng tôi sử dụng không gây dị ứng cũng không độc hại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75ad04ed7b_1_6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75ad04ed7b_1_6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While it is still wet, it is easy to clean with soap and water. Once it is dry, it is very difficult to remove.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While it is still wet, it is easy to clean with soap and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Ndërsa është ende i lagësht, pastrohet lehtë me sapun dhe ujë. Pasi të thahet, është shumë e vështirë ta heqësh.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አሁንም እርጥብ እያለ, በሳሙና እና በውሃ ማጽዳት ቀላል ነው. ከደረቀ በኋላ ለማስወገድ በጣም ከባድ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عندما يكون رطبًا، يسهل تنظيفه بالماء والصابون. أما بعد جفافه، فيصعب إزالته.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Մինչ այն դեռ թաց է, այն հեշտ է մաքրել օճառով և ջրով։ Չորանալուց հետո այն շատ դժվար է հեռացնել։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Mentre encara està humit, és fàcil de netejar amb aigua i sabó. Un cop sec, és molt difícil de treure.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趁它还湿的时候，用肥皂和水很容易清洗干净。一旦干了，就很难去除了。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het nog nat is, is het gemakkelijk schoon te maken met water en zeep. Als het eenmaal droog is, is het erg moeilijk te verwijderen.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 وقتی هنوز خیس است، به راحتی با آب و صابون تمیز می‌شود. وقتی خشک شد، پاک کردنش خیلی سخت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Tant qu'elle est encore humide, elle se nettoie facilement à l'eau et au savon. Une fois sèche, elle est très difficile à enlever.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Solange es noch feucht ist, lässt es sich leicht mit Wasser und Seife reinigen. Sobald es trocken ist, ist es sehr schwer zu entfernen.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જ્યારે તે ભીનું હોય છે, ત્યારે તેને સાબુ અને પાણીથી સાફ કરવું સરળ છે. એકવાર તે સુકાઈ જાય પછી, તેને દૂર કરવું ખૂબ મુશ્કેલ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जब यह गीला रहता है, तो इसे साबुन और पानी से साफ़ करना आसान होता है, लेकिन सूख जाने पर इसे हटाना बहुत मुश्किल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Finché è ancora umido, è facile da pulire con acqua e sapone. Una volta asciutto, è molto difficile da rimuovere.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まだ濡れている間は、石鹸と水で簡単に洗えます。しかし、乾いてしまうと、落とすのは非常に困難です。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아직 젖어 있을 때는 비누와 물로 쉽게 세척할 수 있지만, 마르고 나면 제거하기가 매우 어렵습니다.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 ku hîn şil be, bi sabûn û avê paqijkirina wê hêsan e. Dema ku hişk bibe, rakirina wê pir dijwar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Walaupun ia masih basah, ia mudah dibersihkan dengan sabun dan air. Apabila ia kering, ia sangat sukar untuk dikeluarkan.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നനഞ്ഞിരിക്കുമ്പോൾ തന്നെ, സോപ്പും വെള്ളവും ഉപയോഗിച്ച് വൃത്തിയാക്കാൻ എളുപ്പമാണ്. ഒരിക്കൽ ഉണങ്ങിയാൽ, അത് നീക്കം ചെയ്യാൻ വളരെ ബുദ്ധിമുട്ടാണ്.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भिजेको बेलामा पनि साबुन र पानीले सफा गर्न सजिलो हुन्छ। सुकेपछि हटाउन धेरै गाह्रो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کله چې لا هم لوند وي، نو په صابون او اوبو سره یې پاکول اسانه دي. کله چې وچ شي، نو لرې کول یې ډېر ستونزمن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Enquanto ainda estiver úmido, é fácil de limpar com água e sabão. Depois de seco, é muito difícil de remover.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ਜਦੋਂ ਇਹ ਗਿੱਲਾ ਹੁੰਦਾ ਹੈ, ਤਾਂ ਇਸਨੂੰ ਸਾਬਣ ਅਤੇ ਪਾਣੀ ਨਾਲ ਸਾਫ਼ ਕਰਨਾ ਆਸਾਨ ਹੁੰਦਾ ਹੈ। ਇੱਕ ਵਾਰ ਸੁੱਕ ਜਾਣ 'ਤੇ, ਇਸਨੂੰ ਹਟਾਉਣਾ ਬਹੁਤ ਮੁਸ਼ਕਲ 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Пока он влажный, его легко очистить водой с мылом. Но когда он высохнет, удалить его будет очень сложно.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Док је још мокар, лако се чисти сапуном и водом. Када се осуши, веома га је тешко уклонити.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Iyadoo ay weli qoyan tahay, way fududahay in lagu nadiifiyo saabuun iyo biyo. Mar hadduu qallalo, aad bay u adag tahay in meesha laga saaro.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Mientras está húmedo, se limpia fácilmente con agua y jabón. Una vez seco, es muy difícil de quitar.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Nalika masih baseuh, gampang dibersihkeun ku sabun sareng cai. Sakali geus garing, éta hésé pisan dipiceun.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Wakati bado ni mvua, ni rahisi kusafisha kwa sabuni na maji. Mara tu ni kavu, ni vigumu sana kuiondoa.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Medan den fortfarande är våt är den lätt att rengöra med tvål och vatten. När den väl har torkat är den mycket svår att ta bort.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Habang basa pa ito, madali itong linisin gamit ang sabon at tubig. Kapag ito ay tuyo, ito ay napakahirap tanggalin.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அது இன்னும் ஈரமாக இருக்கும்போது, ​​சோப்பு மற்றும் தண்ணீரால் சுத்தம் செய்வது எளிது. அது உலர்ந்ததும், அதை அகற்றுவது மிகவும் கடினம்.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ในขณะที่ยังเปียกอยู่ ก็สามารถทำความสะอาดได้ง่ายด้วยน้ำสบู่ แต่เมื่อแห้งแล้ว ยากมากที่จะลบออก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Henüz ıslakken sabun ve suyla kolayca temizlenebilir. Kuruduktan sonra ise çıkarılması oldukça zordur.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Поки він ще вологий, його легко очистити водою з милом. Після висихання його дуже важко видалити.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جبکہ یہ اب بھی گیلا ہے، اسے صابن اور پانی سے صاف کرنا آسان ہے۔ ایک بار خشک ہونے کے بعد، اسے ہٹانا بہت مشکل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Khi còn ướt, bạn có thể dễ dàng rửa sạch bằng xà phòng và nước. Khi đã khô, rất khó để loại bỏ.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75ad04ed7b_1_6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275ad04ed7b_1_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Please wear an apron. Please pull up your sleeves.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Ju lutem vishni një përparëse. Ju lutem ngrini mëngët.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እባኮትን ቀሚስ ይልበሱ። እባክህ እጅጌህን አንሳ።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فضلك، ارتدِ مئزرًا. من فضلك، ارفع أكمامك.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Խնդրում եմ գոգնոց կրել։ Խնդրում եմ թևքերը վեր քաշել։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us plau, porteu un davantal. Si us plau, pugeu-vos les mànigues.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请穿上围裙。请卷起袖子。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Draag een schort en stroop uw mouwen op.</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لطفا پیشبند بپوشید. لطفا آستین‌هایتان را بالا بزنید.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Veuillez porter un tablier. Veuillez retrousser vos manches.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 tragen Sie eine Schürze. Bitte krempeln Sie Ihre Ärmel hoch.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કૃપા કરીને એપ્રન પહેરો. કૃપા કરીને તમારી બાંય ઉપર ખેંચો.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एप्रन पहनें। कृपया अपनी आस्तीन ऊपर कर 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prega di indossare un grembiule e di rimboccarsi le maniche.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エプロンをご着用ください。袖をまくってください。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앞치마를 착용해 주세요. 소매를 걷어 올려주세요.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kerema xwe pêşgîrek li xwe bikin. Ji kerema xwe milên xwe vekin.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Sila pakai apron. Sila tarik lengan baju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ദയവായി ഒരു ഏപ്രൺ ധരിക്കൂ. നിങ്ങളുടെ കൈകൾ മുകളിലേക്ക് ഉയർത്തൂ.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एप्रन लगाउनुहोस्। कृपया आफ्नो बाहुला माथि तान्नुहोस्।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مهرباني وکړئ اپرون واغوندئ. مهرباني وکړئ خپل آستینونه پورته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use um avental. Por favor, levante as mangas.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ਕਿਰਪਾ ਕਰਕੇ ਐਪਰਨ ਪਾਓ। ਕਿਰਪਾ ਕਰਕੇ ਆਪਣੀਆਂ ਬਾਹਾਂ ਉੱਪਰ ਖਿੱਚੋ।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Пожалуйста, наденьте фартук. Пожалуйста, закатайте рукава.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Молим вас, носите кецељу. Молим вас, засучите рукаве.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Fadlan xidho maro. Fadlan kor u qaad gacmahaaga.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póngase un delantal. Por favor, súbase las mangas.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Mangga nganggo apron. Mangga tarik leungeun baju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Tafadhali vaa aproni. Tafadhali vuta mikono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Var vänlig och använd förkläde. Dra upp ärmarna.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Mangyaring magsuot ng apron. Mangyaring hilahin ang iyong manggas.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தயவுசெய்து ஒரு ஏப்ரான் அணியுங்கள். தயவுசெய்து உங்கள் கைகளை மேலே இழுக்கவும்.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กรุณาสวมผ้ากันเปื้อน กรุณาดึงแขนเสื้อขึ้น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Lütfen önlük giyin. Lütfen kollarınızı sıvayın.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Будь ласка, одягніть фартух. Будь ласка, засукайте рукави.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براہ کرم تہبند پہن لیں۔ براہ کرم اپنی آستینیں کھینچیں۔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Xin hãy mặc tạp dề. Xin hãy xắn tay áo lên.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75ad04ed7b_1_6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75ad04ed7b_1_6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get paint on your clothes, it is probably not coming out. Add soap and water immediately.  Scrub off any surface paint with an old toothbrush.  Use a stain remover and wash separately.  Clothes dryers will cook the plastic, setting in the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get paint on your clothes, it is probably not coming out.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rrobat tuaja kanë njolla, ndoshta nuk po ikin. Shtoni menjëherë sapun dhe ujë. Fërkoni çdo ngjyrosje sipërfaqësore me një furçë dhëmbësh të vjetër. Përdorni një heqës njollash dhe lajini veçmas. Tharëset e rrobave do ta përvëlojnë plastikën, duke e ngurtësuar ngjyrën.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በልብስዎ ላይ ቀለም ከተቀባ, ምናልባት ላይወጣ ይችላል. ወዲያውኑ ሳሙና እና ውሃ ይጨምሩ.  ማንኛውንም የገጽታ ቀለም በአሮጌ የጥርስ ብሩሽ ያጽዱ።  የእድፍ ማስወገጃ ይጠቀሙ እና ለብቻው ይታጠቡ።  የልብስ ማድረቂያዎች ፕላስቲክን ያበስላሉ, በቀለም ይቀመጣሉ.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تلطخت ملابسك بالطلاء، فمن المرجح أنها لا تزال غير قابلة للإزالة. أضف الصابون والماء فورًا. افرك أي طلاء سطحي بفرشاة أسنان قديمة. استخدم مزيل بقع واغسل الملابس بشكل منفصل. ستُحرق مجففات الملابس البلاستيك، مما يُثبّت اللون.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​​հագուստի վրա ներկ է հայտնվել, ապա այն, հավանաբար, չի դուրս գալիս։ Անմիջապես օճառ և ջուր ավելացրեք։ Մակերեսի ներկը մաքրեք հին ատամի խոզանակով։ Օգտագործեք բծերի հեռացնող միջոց և լվացեք առանձին։ Հագուստի չորանոցը կլվանա պլաստմասան, որը կմնա գույնի մեջ։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et taca la roba amb pintura, probablement no surt. Afegeix-hi aigua i sabó immediatament. Frega qualsevol superfície de pintura amb un raspall de dents vell. Fes servir un quitamanques i renta per separat. Les assecadores de roba couran el plàstic i fixaran el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如果衣服上沾了油漆，可能很难洗掉。立即用肥皂和水清洗。用旧牙刷擦洗表面的油漆。使用去污剂，并单独洗涤。烘干机会使塑料变质，导致颜色更难去除。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er verf op je kleding komt, is de kans groot dat het er niet uitgaat. Voeg direct water en zeep toe. Schrob eventuele verfresten weg met een oude tandenborstel. Gebruik een vlekkenverwijderaar en was apart. Wasdrogers koken het plastic, waardoor de kleur zich hecht.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رنگ روی لباس‌هایتان ریخت، احتمالاً پاک نمی‌شود. فوراً آب و صابون اضافه کنید. رنگ روی سطح را با یک مسواک قدیمی پاک کنید. از لکه‌بر استفاده کنید و جداگانه بشویید. خشک‌کن‌های لباس، پلاستیک را می‌پزند و رنگ را تثبیت می‌کنند.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vous avez de la peinture sur vos vêtements, il est probable qu'elle ne partira pas. Lavez-les immédiatement à l'eau et au savon. Frottez la peinture en surface avec une vieille brosse à dents. Utilisez un détachant et lavez séparément. Le sèche-linge risque de fixer la couleur sur le plastique.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Farbe auf Ihre Kleidung gelangt, lässt sie sich wahrscheinlich nicht mehr entfernen. Geben Sie sofort Seife und Wasser hinzu. Schrubben Sie oberflächliche Farbreste mit einer alten Zahnbürste ab. Verwenden Sie einen Fleckenentferner und waschen Sie die Kleidung separat. Wäschetrockner können den Kunststoff beschädigen und die Farbe fixieren.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તમારા કપડાં પર રંગ લાગે છે, તો તે કદાચ બહાર નહીં આવે. તરત જ સાબુ અને પાણી ઉમેરો. જૂના ટૂથબ્રશથી સપાટી પરના કોઈપણ રંગને સાફ કરો. ડાઘ દૂર કરનારનો ઉપયોગ કરો અને અલગથી ધોઈ લો. કપડાં સુકાં પ્લાસ્ટિકને રાંધશે, રંગ સેટ કરશે.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अगर आपके कपड़ों पर रंग लग जाए, तो शायद वह निकल नहीं रहा है। तुरंत साबुन और पानी डालें। किसी पुराने टूथब्रश से सतह पर लगे रंग को साफ़ करें। दाग हटाने वाले उत्पाद का इस्तेमाल करें और अलग से धोएँ। कपड़े सुखाने वाले उपकरण प्लास्टिक को पकाकर रंग जमा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la vernice si sporca i vestiti, probabilmente non viene via. Aggiungi subito acqua e sapone. Strofina via la vernice superficiale con un vecchio spazzolino da denti. Usa uno smacchiatore e lava separatamente. Le asciugatrici cuociono la plastica, fissando il colore.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衣服にペンキがついた場合は、おそらく落ちません。すぐに石鹸と水で洗い流してください。古い歯ブラシで表面のペンキをこすり落としてください。染み抜き剤を使用し、衣類とは別に洗濯してください。衣類乾燥機はプラスチックを加熱し、色を定着させてしま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옷에 페인트가 묻었다면 잘 지워지지 않을 가능성이 높습니다. 즉시 비누와 물을 사용하세요. 낡은 칫솔로 표면의 페인트를 문질러 닦아내세요. 얼룩 제거제를 사용하고 따로 세탁하세요. 건조기는 플라스틱을 가열하여 색을 입힙니다.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Eger boyax li cilên te bikeve, dibe ku neçe. Tavilê sabûn û av lê zêde bike. Boyaxa rûyê bi firçeyek diranan a kevn paqij bike. Amûrek ji bo rakirina lekeyan bi kar bîne û cuda bişo. Makîneyên zuwakirina cilan dê plastîkê bipije û rengê wê bihêle.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anda mendapat cat pada pakaian anda, ia mungkin tidak keluar. Masukkan sabun dan air dengan segera.  Gosok sebarang cat permukaan dengan berus gigi lama.  Gunakan penghilang noda dan basuh secara berasingan.  Pengering pakaian akan memasak plastik, menetapkan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വസ്ത്രങ്ങളിൽ പെയിന്റ് വീണാൽ, അത് പുറത്തുവരുന്നില്ലായിരിക്കാം. ഉടൻ തന്നെ സോപ്പും വെള്ളവും ചേർക്കുക. പഴയ ടൂത്ത് ബ്രഷ് ഉപയോഗിച്ച് ഉപരിതലത്തിലെ പെയിന്റ് തുടച്ചുമാറ്റുക. ഒരു സ്റ്റെയിൻ റിമൂവർ ഉപയോഗിച്ച് പ്രത്യേകം കഴുകുക. വസ്ത്ര ഡ്രയറുകൾ പ്ലാസ്റ്റിക് പാകം ചെയ്യും, നിറം ക്രമീകരിക്കും.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तपाईंको लुगामा रंग लाग्यो भने, यो बाहिर निस्किरहेको छैन। तुरुन्तै साबुन र पानी थप्नुहोस्। पुरानो टूथब्रशले कुनै पनि सतहको रंग सफा गर्नुहोस्। दाग हटाउने उपकरण प्रयोग गर्नुहोस् र छुट्टै धुनुहोस्। कपडा सुकाउने मेसिनले प्लास्टिक पकाउनेछ, रङमा सेट गर्नेछ।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ستاسو په جامو رنګ ولګېږي، نو شاید بهر نه راوځي. سمدلاسه صابون او اوبه اضافه کړئ. د زاړه غاښونو برش سره د سطحې هر رنګ پاک کړئ. د داغ لرې کولو وسیله وکاروئ او په جلا توګه یې ومینځئ. د جامو وچونکي به پلاستیک پخ کړي، رنګ به یې تنظیم کړي.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você sujar suas roupas com tinta, provavelmente não vai sair. Lave imediatamente com água e sabão. Esfregue qualquer resíduo de tinta com uma escova de dentes velha. Use um tira-manchas e lave separadamente. Secadoras de roupa podem danificar o plástico, fixando a cor.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ਤੁਹਾਡੇ ਕੱਪੜਿਆਂ 'ਤੇ ਪੇਂਟ ਲੱਗ ਜਾਂਦਾ ਹੈ, ਤਾਂ ਇਹ ਸ਼ਾਇਦ ਬਾਹਰ ਨਹੀਂ ਆ ਰਿਹਾ। ਤੁਰੰਤ ਸਾਬਣ ਅਤੇ ਪਾਣੀ ਪਾਓ। ਕਿਸੇ ਵੀ ਸਤ੍ਹਾ ਦੇ ਪੇਂਟ ਨੂੰ ਪੁਰਾਣੇ ਟੁੱਥਬ੍ਰਸ਼ ਨਾਲ ਰਗੜੋ। ਦਾਗ ਹਟਾਉਣ ਵਾਲੇ ਦੀ ਵਰਤੋਂ ਕਰੋ ਅਤੇ ਵੱਖਰੇ ਤੌਰ 'ਤੇ ਧੋਵੋ। ਕੱਪੜੇ ਸੁਕਾਉਣ ਵਾਲੇ ਪਲਾਸਟਿਕ ਨੂੰ ਪਕਾਉਣਗੇ, ਰੰਗ ਵਿੱਚ ਸੈੱਟ ਕਰਨਗੇ।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краска попала на одежду, скорее всего, её не отмыть. Немедленно помойте одежду водой с мылом. Потрите краску с поверхности старой зубной щёткой. Используйте пятновыводитель и постирайте одежду отдельно. Сушильные машины для белья высушат пластик, и цвет закрепится.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вам се одећа офарба, вероватно се неће скинути. Одмах додајте сапун и воду. Очистите површинску боју старом четкицом за зубе. Користите средство за уклањање мрља и перите одвојено. Машине за сушење веша ће скувати пластику, учврстивши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aad rinji ku dhejiso dharkaaga, waxay u badan tahay inuusan soo baxayn. Ku dar saabuun iyo biyo isla markiiba.  Rinjiga dusha sare ku xoq burush duug ah.  Isticmaal wasakh ka saarta oo gooni u dhaq.  Qalajiyaasha dharka ayaa karin doona caagagga, iyaga oo u dejinaya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te manchas la ropa con pintura, probablemente no se quite. Aplica agua y jabón inmediatamente. Frota la pintura superficial con un cepillo de dientes viejo. Usa un quitamanchas y lava la prenda por separado. Las secadoras pueden dañar el plástico y fijar el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anjeun kéngingkeun cet kana baju anjeun, sigana moal kaluar. Tambahkeun sabun jeung cai geuwat.  Scrub kaluar sagala cet permukaan kalawan sikat huntu heubeul.  Paké remover noda jeung ngumbah misah.  Pengering baju bakal masak plastik, netepkeun warnana.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Ikiwa unapata rangi kwenye nguo zako, labda haitoki. Ongeza sabuni na maji mara moja.  Ondoa rangi yoyote ya uso kwa mswaki wa zamani.  Tumia mtoaji wa stain na safisha tofauti.  Vikaushio vya nguo vitapika plastiki, kuweka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du får färg på dina kläder kommer den förmodligen inte att lossna. Tillsätt tvål och vatten omedelbart. Skrubba bort eventuell ytfärg med en gammal tandborste. Använd ett fläckborttagningsmedel och tvätta separat. Torktumlare tillagas plasten och stelnar i färgen.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may pintura ka sa iyong damit, malamang na hindi ito lumalabas. Lagyan agad ng sabon at tubig.  Kuskusin ang anumang pintura sa ibabaw gamit ang isang lumang sipilyo.  Gumamit ng pantanggal ng mantsa at hugasan nang hiwalay.  Iluluto ng mga clothes dryer ang plastic, na ilalagay sa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துணிகளில் பெயிண்ட் படிந்தால், அது வெளியே வராமல் இருக்கலாம். உடனடியாக சோப்பு மற்றும் தண்ணீரைச் சேர்க்கவும். பழைய பல் துலக்குதலைப் பயன்படுத்தி மேற்பரப்பில் உள்ள பெயிண்டை துடைக்கவும். கறை நீக்கியைப் பயன்படுத்தி தனியாக துவைக்கவும். துணி உலர்த்திகள் பிளாஸ்டிக்கை வேகவைத்து, நிறத்தை அமைக்கும்.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ถ้าสีติดเสื้อผ้า แสดงว่าสีอาจจะไม่ออก ให้เติมน้ำสบู่ลงไปทันที ขัดสีที่ติดบนพื้นผิวออกด้วยแปรงสีฟันเก่า ใช้น้ำยาขจัดคราบแล้วซักแยกต่างหาก เครื่องอบผ้าจะทำให้พลาสติกไหม้และสีตก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Giysilerinize boya bulaşırsa, muhtemelen çıkmıyordur. Hemen sabun ve su ekleyin. Yüzeydeki boyayı eski bir diş fırçasıyla ovalayın. Leke çıkarıcı kullanın ve ayrı yıkayın. Çamaşır kurutucuları plastiği pişirerek rengin kalıcı olmasını sağlar.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фарба потрапила на ваш одяг, вона, ймовірно, не виводиться. Негайно додайте мило та воду. Зітріть будь-яку поверхневу фарбу старою зубною щіткою. Використовуйте засіб для виведення плям і періть окремо. Сушарки для одягу розігріють пластик, затвердіваючи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اپنے کپڑوں پر پینٹ کرتے ہیں، تو یہ شاید باہر نہیں آرہا ہے۔ فوری طور پر صابن اور پانی شامل کریں۔  کسی بھی سطح کے پینٹ کو پرانے دانتوں کے برش سے صاف کریں۔  داغ ہٹانے والا استعمال کریں اور الگ سے دھو لیں۔  کپڑے خشک کرنے والے پلاسٹک کو رنگ میں ترتیب دیتے ہوئے پکائیں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bị dính sơn lên quần áo, có lẽ vết sơn sẽ không phai. Hãy cho xà phòng và nước vào ngay lập tức. Chà sạch sơn trên bề mặt bằng bàn chải đánh răng cũ. Dùng chất tẩy vết bẩn và giặt riêng. Máy sấy quần áo sẽ làm cháy nhựa, khiến màu bám chặt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ceefbf293a_0_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ceefbf293a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75ad04ed7b_1_7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75ad04ed7b_1_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75ad04ed7b_1_9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75ad04ed7b_1_9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Taking care of your brushes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Kujdesi për furçat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ብሩሽዎችዎን መንከባከብ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العناية بفرشاتك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Խնամեք ձեր խոզանակները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Tenint cura dels teus pinzells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保养你的画笔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Zorg voor je penselen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مراقبت از برس‌هایتان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Prendre soin de ses pinceaux</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pflegen Sie Ihre Pinsel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બ્રશની સંભાળ રાખવી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ब्रशों की देखभाल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Prendersi cura dei pennelli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ブラシのお手入れ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브러시 관리하기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Lênêrîna firçeyên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Menjaga berus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ബ്രഷുകൾ പരിപാലിക്കുന്നു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ब्रसको हेरचाह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برسونو پاملرنه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Cuidando dos seus pincéis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ਬੁਰਸ਼ਾਂ ਦੀ ਦੇਖਭਾਲ ਕਰਨਾ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Уход за кистями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Брига о вашим четкама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Daryeelidda burushyadaada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Cómo cuidar tus pinceles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Ngurus sikat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Kutunza brashi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 hand om dina penslar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Alagaan ang iyong mga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தூரிகைகளை கவனித்துக்கொள்வது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การดูแลรักษาแปรงของคุณ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Fırçalarınızın bakımı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Догляд за вашими пензлями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برشوں کا خیال رکھنا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Chăm sóc cọ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75ad04ed7b_1_90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275ad04ed7b_1_9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your session by dunking your brushes in water. This will help prevent paint from collecting at the bottom of your bristles.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your session by dunking your brushes in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seancën duke i zhytur furçat në ujë. Kjo do të ndihmojë në parandalimin e grumbullimit të bojës në fund të qimeve.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ብሩሾችዎን በውሃ ውስጥ በማፍሰስ ክፍለ ጊዜዎን ይጀምሩ። ይህ ከፀጉርዎ ግርጌ ላይ ቀለም እንዳይሰበሰብ ይረዳል.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جلستك بغمر فرشاتك بالماء. هذا سيساعد على منع تراكم الألوان أسفل الشعيرات.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ձեր սեանսը՝ վրձինները ջրի մեջ թաթախելով։ Սա կօգնի կանխել ներկի կուտակումը մազերի ներքևի մասում։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la sessió submergint els pinzells en aigua. Això ajudarà a evitar que la pintura s'acumuli a la part inferior de les truges.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开始绘画前，先将画笔浸入水中。这有助于防止颜料积聚在刷毛底部。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je sessie door je penselen in water te dompelen. Dit voorkomt dat er verf onderin de haren blijft zitten.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خود را با فرو بردن قلم‌موها در آب شروع کنید. این کار به جلوگیری از جمع شدن رنگ در ته موهای قلم‌مو کمک می‌کند.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votre séance en trempant vos pinceaux dans l'eau. Cela empêchera la peinture de s'accumuler au bas des poils.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Ihre Malsession, indem Sie Ihre Pinsel in Wasser tauchen. Dadurch wird verhindert, dass sich Farbe am unteren Ende der Borsten sammelt.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બ્રશને પાણીમાં ડુબાડીને તમારા સત્રની શરૂઆત કરો. આનાથી તમારા બ્રિસ્ટલ્સના તળિયે પેઇન્ટ એકઠો થતો અટકાવવામાં મદદ મળશે.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ब्रश को पानी में डुबोकर अपना सत्र शुरू करें। इससे आपके ब्रिसल्स के नीचे पेंट जमा होने से रोकने में मदद मिलेगी।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la sessione immergendo i pennelli in acqua. Questo eviterà che la vernice si accumuli sul fondo delle setole.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作業を始める前に、まず筆を水に浸してください。こうすることで、筆の根元に絵の具が溜まるのを防ぐことができます。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브러시를 물에 담가서 세션을 시작하세요. 이렇게 하면 브러시 모에 페인트가 고이는 것을 방지하는 데 도움이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Dest bi danîna firçeyên xwe di avê de bikin. Ev ê bibe alîkar ku boyax li binê mûyên we kom nebe.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Mulakan sesi anda dengan mencelup berus anda ke dalam air. Ini akan membantu mengelakkan cat daripada terkumpul di bahagian bawah bulu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ബ്രഷുകൾ വെള്ളത്തിൽ മുക്കി സെഷൻ ആരംഭിക്കുക. ഇത് നിങ്ങളുടെ കുറ്റിരോമങ്ങളുടെ അടിയിൽ പെയിന്റ് അടിഞ്ഞുകൂടുന്നത് തടയാൻ സഹായിക്കും.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ब्रसलाई पानीमा डुबाएर आफ्नो सत्र सुरु गर्नुहोस्। यसले तपाईंको ब्रिसलको फेदमा रंग जम्मा हुनबाट रोक्न मद्दत गर्नेछ।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برشونه په اوبو کې ډوبولو سره خپل سیشن پیل کړئ. دا به ستاسو د برشونو په ښکته برخه کې د رنګ راټولیدو مخه ونیسي.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sua sessão mergulhando seus pincéis em água. Isso ajudará a evitar que a tinta se acumule na base das cerdas.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ਬੁਰਸ਼ਾਂ ਨੂੰ ਪਾਣੀ ਵਿੱਚ ਡੁਬੋ ਕੇ ਆਪਣਾ ਸੈਸ਼ਨ ਸ਼ੁਰੂ ਕਰੋ। ਇਹ ਤੁਹਾਡੇ ਬ੍ਰਿਸਟਲਾਂ ਦੇ ਹੇਠਾਂ ਪੇਂਟ ਨੂੰ ਇਕੱਠਾ ਹੋਣ ਤੋਂ ਰੋਕਣ ਵਿੱਚ ਮਦਦ ਕਰੇਗਾ।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сеанс рисования, обмакнув кисти в воду. Это поможет предотвратить скопление краски на дне щетины.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Започните сесију тако што ћете умакати четкице у воду. Ово ће спречити накупљање боје на дну ваших влакана.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bilow fadhigaaga adiga oo buraashyadaada ku dunsan biyo. Tani waxay kaa caawin doontaa ka hortagga in rinjiga ku ururiyo xagga hoose ee bristles.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Comienza tu sesión sumergiendo tus pinceles en agua. Esto ayudará a evitar que la pintura se acumule en la base de las cerdas.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sési anjeun ku ngalungkeun sikat anjeun dina cai. Ieu bakal nulungan nyegah cet ti ngumpulkeun di handap bristles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kikao chako kwa kunyunyiza brashi kwenye maji. Hii itasaidia kuzuia rangi kutoka kwa kukusanya chini ya bristles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din session med att doppa dina penslar i vatten. Detta hjälper till att förhindra att färg samlas längst ner i borsten.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Simulan ang iyong session sa pamamagitan ng paglubog ng iyong mga brush sa tubig. Makakatulong ito na maiwasan ang pagkolekta ng pintura sa ilalim ng iyong mga bristles.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தூரிகைகளை தண்ணீரில் நனைத்து உங்கள் அமர்வைத் தொடங்குங்கள். இது உங்கள் முட்களின் அடிப்பகுதியில் வண்ணப்பூச்சு சேகரிப்பதைத் தடுக்க உதவும்.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เริ่มต้นเซสชันของคุณด้วยการจุ่มแปรงลงในน้ำ วิธีนี้จะช่วยป้องกันไม่ให้สีสะสมที่โคนขนแปรง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Seansınıza fırçalarınızı suya batırarak başlayın. Bu, boyanın fırça kıllarının dibinde birikmesini önlemeye yardımcı olacaktır.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сеанс із занурення пензлів у воду. Це допоможе запобігти накопиченню фарби внизу щетинок.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برش کو پانی میں ڈبو کر اپنا سیشن شروع کریں۔ اس سے پینٹ کو آپ کے برسلز کے نیچے جمع ہونے سے روکنے میں مدد ملے 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bằng cách nhúng cọ vào nước. Việc này sẽ giúp ngăn sơn đọng lại ở phần gốc lông cọ.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75ad04ed7b_1_9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75ad04ed7b_1_9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paper towel to clean your brushes while you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peshqir letre për të pastruar furçat ndërsa punoni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በሚሰሩበት ጊዜ ብሩሽዎችን ለማጽዳት የወረቀት ፎጣ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منشفة ورقية لتنظيف فرشاتك أثناء العمل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Աշխատելիս խոզանակները մաքրելու համար օգտագործեք թղթե սրբիչ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Feu servir paper absorbent per netejar els pinzells mentre treballeu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工作时用纸巾清洁画笔。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een papieren handdoek om uw penselen schoon te maken terwijl u werkt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هنگام کار، از دستمال کاغذی برای تمیز کردن قلم‌موهایتان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du papier essuie-tout pour nettoyer vos pinceaux pendant que vous travaillez.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Papiertücher, um Ihre Pinsel während der Arbeit zu reinigen.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કરતી વખતે તમારા બ્રશ સાફ કરવા માટે કાગળના ટુવાલનો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करते समय अपने ब्रश साफ़ करने के लिए पेपर टॉवल का इस्तेमाल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un tovagliolo di carta per pulire i pennelli mentre lavori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作業中はペーパータオルでブラシを拭いてください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작업하는 동안 종이 타월을 사용하여 브러시를 청소하세요.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 ku hûn dixebitin, ji bo paqijkirina firçeyên xwe destmalên kaxezî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tuala kertas untuk membersihkan berus anda semasa anda bekerja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ജോലി ചെയ്യുമ്പോൾ ബ്രഷുകൾ വൃത്തിയാക്കാൻ പേപ്പർ ടവൽ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गर्दा ब्रस सफा गर्न पेपर तौलिया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کار کولو پرمهال د خپلو برشونو د پاکولو لپاره د کاغذ تولیه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papel toalha para limpar seus pincéis enquanto trabalha.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ਕਰਦੇ ਸਮੇਂ ਆਪਣੇ ਬੁਰਸ਼ ਸਾਫ਼ ਕਰਨ ਲਈ ਪੇਪਰ ਟਾਵਲ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Используйте бумажное полотенце для очистки кистей во время работы.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папирни убрус да очистите четке док радите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shukumaan warqad ah si aad u nadiifiso burushyadaada markaad shaqaynayso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Utiliza papel de cocina para limpiar tus pinceles mientras trabajas.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Anggo anduk kertas pikeun ngabersihan sikat anjeun nalika anjeun damel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kitambaa cha karatasi kusafisha brashi yako wakati unafanya kazi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pappershandduk för att rengöra dina penslar medan du arbetar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Gumamit ng tuwalya ng papel upang linisin ang iyong mga brush habang nagtatrabaho 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வேலை செய்யும் போது உங்கள் தூரிகைகளை சுத்தம் செய்ய காகித துண்டுகளைப்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ใช้กระดาษเช็ดมือเช็ดแปรงของคุณขณะทำงาน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Çalışırken fırçalarınızı temizlemek için kağıt havlu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паперовий рушник для протирання пензлів під час роботи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کے دوران اپنے برش کو صاف کرنے کے لیے کاغذی تولیہ کا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Sử dụng khăn giấy để vệ sinh cọ khi bạn làm việc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75ad04ed7b_1_9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275ad04ed7b_1_9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water to rinse the small amount of leftover paint off the brush. Dab the excess water off onto your paper towel.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water to rinse the small amount of leftover paint off the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ujë për të shpëlarë sasinë e vogël të bojës së mbetur nga furça. Hiqni ujin e tepërt në një peshqir letre.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የተረፈውን ትንሽ ቀለም ከብሩሽ ላይ ለማጠብ ውሃ ይጠቀሙ። የተረፈውን ውሃ በወረቀት ፎጣዎ ላይ ያጥፉት።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الماء لشطف بقايا الطلاء الصغيرة من الفرشاة. جفف الماء الزائد على منشفة ورقية.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Ջուր օգտագործեք վրձնից մնացած ներկի փոքր քանակությունը լվանալու համար: Ավելորդ ջուրը սրբեք թղթե սրբիչի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Fes servir aigua per esbandir la petita quantitat de pintura sobrant del pinzell. Esbandeix l'excés d'aigua amb un tovalló de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用清水冲洗掉画笔上残留的少量颜料。用纸巾吸干多余的水分。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Spoel de kleine hoeveelheid overgebleven verf van het penseel met water. Dep het overtollige water af met een papieren handdoekje.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 استفاده از آب، مقدار کم رنگ باقی مانده را از روی قلم مو بشویید. آب اضافی را روی حوله کاغذی خود بمالید.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Rincez le pinceau à l'eau pour enlever les quelques gouttes de peinture restantes. Tamponnez l'excédent d'eau avec du papier absorbant.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Spülen Sie die wenigen Farbreste am Pinsel mit Wasser ab. Tupfen Sie das überschüssige Wasser mit einem Papiertuch 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બ્રશમાંથી બચેલા પેઇન્ટના થોડા ભાગને પાણીથી ધોઈ લો અને વધારાનું પાણી તમારા પેપર ટુવાલ પર ચોપડી 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ब्रश पर बचे हुए थोड़े से पेंट को पानी से धो लें। अतिरिक्त पानी को अपने पेपर टॉवल पर पोंछ 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l'acqua per sciacquare la piccola quantità di vernice rimasta dal pennello. Tampona l'acqua in eccesso su un tovagliolo di carta.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筆に残った少量の絵の具を水で洗い流します。余分な水はペーパータオルで軽く拭き取ります。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붓에 묻은 소량의 페인트를 물로 헹구세요. 남은 물기는 종이 타월에 톡톡 두드려 닦아내세요.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avê boyaxa mayî ji firçeyê bişo. Ava zêde bi destmala kaxezî bişo.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air untuk membilas sedikit sisa cat daripada berus. Sapukan lebihan air pada tuala kertas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ബ്രഷിൽ നിന്ന് ബാക്കിയുള്ള പെയിന്റ് ചെറിയ അളവിൽ വെള്ളത്തിൽ കഴുകിക്കളയുക. അധിക വെള്ളം പേപ്പർ ടവലിൽ തുടയ്ക്കുക.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ब्रसबाट बाँकी रहेको पेन्टलाई पानीले पखाल्नुहोस् र अतिरिक्त पानीलाई पेपर तौलियामा दल्नुहोस्।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برش څخه د پاتې شوي رنګ لږ مقدار د اوبو سره ومینځئ او اضافي اوبه په خپل کاغذ تولیه باندې ووهئ.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água para enxaguar a pequena quantidade de tinta restante do pincel. Retire o excesso de água com leves batidinhas em um papel toalha.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ਬੁਰਸ਼ ਤੋਂ ਬਚੇ ਹੋਏ ਪੇਂਟ ਦੀ ਥੋੜ੍ਹੀ ਜਿਹੀ ਮਾਤਰਾ ਨੂੰ ਪਾਣੀ ਨਾਲ ਧੋਵੋ। ਵਾਧੂ ਪਾਣੀ ਨੂੰ ਆਪਣੇ ਪੇਪਰ ਟਾਵਲ 'ਤੇ ਡੁਬੋ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Смойте водой остатки краски с кисти. Промокните лишнюю воду бумажным полотенцем.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Исперите водом малу количину преостале боје са четкице. Обришите вишак воде на папирни убрус.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biyo si aad uga dhaqdo inta yar ee rinjiga hadha ee burushka. Biyaha xad-dhaafka ah ku dheji shukumaankaaga warqadda.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Enjuaga con agua los restos de pintura del pincel. Seca el exceso de agua con papel absorbente.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Paké cai pikeun bilas jumlah leutik cet leftover kaluar sikat. Dab kaleuwihan cai kaluar kana anduk kertas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maji suuza kiasi kidogo cha rangi iliyobaki kutoka kwa brashi. Mimina maji ya ziada kwenye kitambaa cha karatasi.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vatten för att skölja bort den lilla mängden överblivna färg från penseln. Dutta bort överflödigt vatten på din pappershandduk.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Gumamit ng tubig upang banlawan ang maliit na halaga ng natitirang pintura sa brush. Dap ang labis na tubig sa iyong tuwalya ng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தூரிகையில் மீதமுள்ள சிறிய அளவு வண்ணப்பூச்சியை தண்ணீரில் துவைக்கவும். அதிகப்படியான தண்ணீரை உங்கள் காகித துண்டு மீது துடைக்கவும்.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ใช้น้ำล้างสีที่เหลือออกจากแปรงเล็กน้อย ซับน้ำส่วนเกินออกบนกระดาษทิชชู่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Fırçada kalan az miktardaki boyayı suyla durulayın. Fazla suyu kağıt havluya hafifçe vurarak alın.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Змийте водою невелику кількість залишків фарби з пензля. Промокніть зайву воду паперовим рушником.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برش سے بچا ہوا پینٹ کی تھوڑی مقدار کو کللا کرنے کے لیے پانی کا استعمال کریں۔ اضافی پانی کو اپنے کاغذ کے تولیے پر ڈالیں۔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Dùng nước để rửa sạch phần sơn còn sót lại trên cọ. Thấm bớt nước thừa vào khăn giấy.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75ad04ed7b_1_9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75ad04ed7b_1_9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Wash your brushes with soap and water at the end of the day or they will die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Lani furçat me sapun dhe ujë në fund të ditës ose do të thahen.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በቀኑ መገባደጃ ላይ ብሩሽዎን በሳሙና እና በውሃ ይታጠቡ አለበለዚያ ይሞታሉ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اغسل فرشاتك بالماء والصابون في نهاية اليوم وإلا ستموت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Օրվա վերջում լվացեք ձեր խոզանակները օճառով և ջրով, թե չէ դրանք կչորանան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Renteu els pinzells amb aigua i sabó al final del dia o es moriran.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每天结束时用肥皂和水清洗画笔，否则它们会枯萎死亡。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je penselen aan het einde van de dag met water en zeep, anders gaan ze kapot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در پایان روز برس‌های خود را با آب و صابون بشویید، در غیر این صورت از بین می‌روند.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Lavez vos pinceaux à l'eau et au savon en fin de journée, sinon ils mourront.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Waschen Sie Ihre Pinsel am Ende des Tages mit Seife und Wasser, sonst sterben sie 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દિવસના અંતે તમારા બ્રશને સાબુ અને પાણીથી ધોઈ લો, નહીંતર તે મરી જશે.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दिन के अंत में अपने ब्रशों को साबुन और पानी से धोएँ, अन्यथा वे खराब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Lava i tuoi pennelli con acqua e sapone alla fine della giornata o moriranno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一日の終わりにブラシを石鹸と水で洗ってください。そうしないとブラシがダメになってしまいます。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하루가 끝나면 비누와 물로 브러시를 씻으십시오. 그렇지 않으면 브러시가 죽습니다.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dawiya rojê de firçeyên xwe bi sabûn û avê bişon, an na ew ê bimirin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Basuh berus anda dengan sabun dan air pada penghujung hari atau ia akan mati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ദിവസാവസാനം നിങ്ങളുടെ ബ്രഷുകൾ സോപ്പും വെള്ളവും ഉപയോഗിച്ച് കഴുകുക, അല്ലെങ്കിൽ അവ മരിക്കും.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दिनको अन्त्यमा साबुन र पानीले आफ्नो ब्रस धुनुहोस् नत्र तिनीहरू मर्नेछन्।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ورځې په پای کې خپل برشونه په صابون او اوبو سره ومینځئ که نه نو مړه به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Lave seus pincéis com água e sabão no final do dia, ou eles vão se desgastar.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ਦਿਨ ਦੇ ਅੰਤ ਵਿੱਚ ਆਪਣੇ ਬੁਰਸ਼ਾਂ ਨੂੰ ਸਾਬਣ ਅਤੇ ਪਾਣੀ ਨਾਲ ਧੋਵੋ ਨਹੀਂ ਤਾਂ ਉਹ ਮਰ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Мойте кисти водой с мылом в конце дня, иначе они умрут.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Оперите четке сапуном и водом на крају дана или ће угинути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dhaq buraashkaaga saabuun iyo biyo dhamaadka maalinta haddii kale way dhiman doonaan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Lava tus pinceles con agua y jabón al final del día o se estropearán.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Ngumbah sikat anjeun ku sabun sareng cai dina ahir dinten atanapi aranjeunna bakal maot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Osha brashi yako kwa sabuni na maji mwisho wa siku au watakufa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Tvätta dina penslar med tvål och vatten i slutet av dagen, annars dör 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Hugasan ang iyong mga brush gamit ang sabon at tubig sa pagtatapos ng araw o sila ay mamatay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நாள் முடிவில் உங்கள் தூரிகைகளை சோப்பு மற்றும் தண்ணீரில் கழுவவும், இல்லையெனில் அவை இறந்துவிடும்.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ล้างแปรงของคุณด้วยสบู่และน้ำเมื่อสิ้นสุดวัน ไม่เช่นนั้นแปรงจะเสื่อมสภาพ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Fırçalarınızı günün sonunda sabun ve suyla yıkayın, aksi takdirde ölürler.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Мийте пензлі водою з милом наприкінці дня, інакше вони помруть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دن کے اختتام پر اپنے برش کو صابن اور پانی سے دھوئیں ورنہ وہ مر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Rửa sạch cọ bằng xà phòng và nước vào cuối ngày nếu không chúng sẽ chết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75ad04ed7b_1_9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275ad04ed7b_1_9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Don’t use watercolour brushes with acrylic paint.  They will be destroyed.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Don’t use watercolour brushes with acrylic paint.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Mos përdorni furça me bojëra uji me bojë akrilike. Ato do të shkatërrohen.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ብሩሽዎችን በ acrylic ቀለም አይጠቀሙ.  እነሱ ይጠፋሉ.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 تستخدم فرش الألوان المائية مع ألوان الأكريليك، فقد تتلف.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 օգտագործեք ջրաներկի վրձիններ ակրիլային ներկերի հետ։ Դրանք կփչանան։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utilitzeu pinzells d'aquarel·la amb pintura acrílica. Es destruiran.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不要用水彩笔蘸丙烯颜料，笔刷会被损坏。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geen aquarelpenselen met acrylverf. Ze zullen kapot gaan.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قلم‌موهای آبرنگ با رنگ اکریلیک استفاده نکنید. آنها از بین می‌روند.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N’utilisez pas de pinceaux aquarelle avec de la peinture acrylique. Ils seront abîmés.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keine Aquarellpinsel mit Acrylfarbe. Sie werden dadurch zerstört.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પેઇન્ટવાળા વોટરકલર બ્રશનો ઉપયોગ કરશો નહીં. તે નાશ પામશે.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 के साथ वाटरकलर ब्रश का इस्तेमाल न करें। वे नष्ट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Non usare pennelli per acquerello con colori acrilici. Verranno distrutti.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水彩筆をアクリル絵の具に使用しないでください。破損してしまいます。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붓을 아크릴 물감과 함께 사용하지 마세요. 파손될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Firçeyên boyaxa avî bi boyaxa akrîlîk re bikar neynin. Ew ê xera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Jangan gunakan berus cat air dengan cat akrilik.  Mereka akan dimusnahkan.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 ഉപയോഗിച്ച വാട്ടർ കളർ ബ്രഷുകൾ ഉപയോഗിക്കരുത്. അവ നശിച്ചുപോകും.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पेन्ट भएको वाटरकलर ब्रस प्रयोग नगर्नुहोस्। तिनीहरू नष्ट 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رنګ سره د اوبو رنګ برشونه مه کاروئ. دوی به له منځه لاړ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Não utilize pincéis de aquarela com tinta acrílica. Eles serão danificados.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 ਵਾਲੇ ਵਾਟਰਕਲਰ ਬੁਰਸ਼ਾਂ ਦੀ ਵਰਤੋਂ ਨਾ ਕਰੋ। ਉਹ ਨਸ਼ਟ ਹੋ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используйте акварельные кисти с акриловыми красками. Они испортятся.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користите четкице за акварел са акрилним бојама. Биће уништене.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 isticmaalin burushka midabka biyaha leh rinjiga akril.  Waa la baabbi'in doonaa.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uses pinceles de acuarela con pintura acrílica. Se estropearán.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Entong nganggo sikat cat cai nganggo cét akrilik.  Aranjeunna bakal ancur.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Usitumie maburusi ya rangi ya maji na rangi ya akriliki.  Wataangamizwa.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inte akvarellpenslar med akrylfärg. De kommer att förstöras.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Huwag gumamit ng mga watercolor brush na may acrylic na pintura.  Mawawasak sila.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வண்ணப்பூச்சு கொண்ட வாட்டர்கலர் தூரிகைகளைப் பயன்படுத்த வேண்டாம். அவை அழிக்கப்படும்.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อย่าใช้พู่กันสีน้ำกับสีอะคริลิก เพราะมันจะเสียหาย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fırçalarını akrilik boya ile kullanmayın. Zarar görebilirler.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використовуйте акварельні пензлі з акриловою фарбою. Вони зіпсуються.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 کے ساتھ واٹر کلر برش کا استعمال نہ کریں۔  وہ تباہ ہو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Không sử dụng cọ vẽ màu nước với sơn acrylic. Chúng sẽ bị hỏng.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75ad04ed7b_1_9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75ad04ed7b_1_9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have some extra brushes at the front of the class. They suck. They are for people who lose or mess up their brushes.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have some extra brushes at the front of the class.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Kam disa furça shtesë në fillim të orës së mësimit. Janë të tmerrshme. Janë për njerëzit që i humbasin ose i prishin furçat.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በክፍሉ ፊት ለፊት አንዳንድ ተጨማሪ ብሩሽዎች አሉኝ. ይጠቡታል. እነሱ ብሩሾቻቸውን ለጠፉ ወይም ለተበላሹ ሰዎች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لديّ بعض الفرش الإضافية في مقدمة الصف. إنها سيئة للغاية. إنها لمن يفقدون فرشهم أو يفسدونها.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Դասի սկզբում ես մի քանի ավելորդ վրձիններ ունեմ։ Դրանք սարսափելի են։ Դրանք նախատեսված են նրանց համար, ովքեր կորցնում կամ փչացնում են իրենց վրձինները։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Tinc uns pinzells de sobres al principi de la classe. Són una merda. Són per a la gent que perd o fa malbé els pinzells.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教室前面放着一些备用画笔。它们很烂。这些画笔是给那些弄丢或弄坏画笔的人用的。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 heb een paar extra kwasten vooraan in de klas. Ze zijn waardeloos. Ze zijn voor mensen die hun kwasten kwijtraken of kapotmaken.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چند تا برس اضافی جلوی کلاس دارم. خیلی بدرد نخورن. برای کسایی هستن که برس‌هاشون رو گم می‌کنن یا خراب می‌کنن.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J'ai quelques pinceaux de rechange à l'avant de la classe. Ils sont nuls. Ils sont pour ceux qui perdent ou abîment leurs pinceaux.</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Ich habe vorne im Klassenzimmer ein paar Ersatzpinsel. Die taugen nichts. Die sind für die, die ihre Pinsel verlieren oder kaputt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મારી પાસે વર્ગના આગળના ભાગમાં કેટલાક વધારાના બ્રશ છે. તે ખૂબ જ ખરાબ છે. તે એવા લોકો માટે છે જેઓ તેમના બ્રશ ખોવાઈ જાય છે અથવા તેમાં ગડબડ કરે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मेरे पास क्लास में सबसे आगे कुछ एक्स्ट्रा ब्रश हैं। ये बेकार हैं। ये उन लोगों के लिए हैं जो अपने ब्रश खो देते हैं या बिगाड़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 dei pennelli di riserva davanti alla classe. Sono una schifezza. Sono per chi li perde o li rovina.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教室の前に予備の筆を置いてあるんだけど、使い物にならない。筆をなくしたり、汚したりする人のために用意したんだ。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수업 시작 전에 여분의 붓이 몇 개 있어요. 형편없거든요. 붓을 잃어버리거나 망가뜨리는 사람들을 위해 마련한 거예요.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Çend firçeyên zêde li pêşiya polê li cem min hene. Ew pir xirab in. Ew ji bo kesên ku firçeyên xwe winda dikin an jî xera dikin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Saya mempunyai beberapa berus tambahan di hadapan kelas. Mereka menghisap. Ia adalah untuk orang yang kehilangan atau merosakkan berus mereka.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ക്ലാസ്സിന്റെ മുൻവശത്ത് എനിക്ക് കുറച്ച് അധിക ബ്രഷുകൾ ഉണ്ട്. അവ വളരെ മോശമാണ്. ബ്രഷുകൾ നഷ്ടപ്പെടുകയോ കേടാകുകയോ ചെയ്യുന്ന ആളുകൾക്കുള്ളതാണ് അവ.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कक्षाको अगाडि केही अतिरिक्त ब्रसहरू छन्। तिनीहरू नराम्रा छन्। तिनीहरू ती मानिसहरूका लागि हुन् जसले आफ्नो ब्रस हराउँछन् वा बिगार्छन्।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زه د ټولګي په مخ کې ځینې اضافي برشونه لرم. هغه خراب دي. دا د هغو خلکو لپاره دي چې خپل برشونه له لاسه ورکوي یا یې خرابوي.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Tenho alguns pincéis extras na frente da sala. Eles são ruins. São para quem perde ou estraga os pincéis.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ਮੇਰੇ ਕੋਲ ਕਲਾਸ ਦੇ ਸਾਹਮਣੇ ਕੁਝ ਵਾਧੂ ਬੁਰਸ਼ ਹਨ। ਉਹ ਬਹੁਤ ਮਾੜੇ ਹਨ। ਇਹ ਉਹਨਾਂ ਲੋਕਾਂ ਲਈ ਹਨ ਜੋ ਆਪਣੇ ਬੁਰਸ਼ ਗੁਆ ਦਿੰਦੇ ਹਨ ਜਾਂ ਖਰਾਬ ਕਰ ਦਿੰਦੇ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меня есть несколько запасных кисточек перед классом. Они ужасные. Они для тех, кто теряет или портит свои кисточки.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Имам неколико додатних четкица на почетку часа. Ужасне су. Намењене су људима који изгубе или упропасте своје четкице.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Waxaan haystaa xoogaa burush oo dheeraad ah xagga hore ee fasalka. Way nuugaan. Waxaa loogu talagalay dadka lumin ama burburiya burushyadooda.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Tengo algunos pinceles extra al frente de la clase. Son malísimos. Son para quienes pierden o estropean sus pinceles.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Kuring boga sababaraha sikat tambahan di hareup kelas. Aranjeunna ngabandungan. Éta pikeun jalma anu leungit atanapi mess up brushes maranéhanana.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Nina brashi ya ziada mbele ya darasa. Wananyonya. Ni za watu wanaopoteza au kuharibu brashi zao.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Jag har några extra borstar längst fram i klassrummet. De är usla. De är för folk som tappar bort eller förstör sina borstar.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Mayroon akong ilang dagdag na brush sa harap ng klase. Ang sipsip nila. Ang mga ito ay para sa mga taong nawawala o nagugulo ang kanilang mga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வகுப்பின் முன்புறத்தில் எனக்கு சில கூடுதல் தூரிகைகள் உள்ளன. அவை மிகவும் மோசமானவை. அவை தூரிகைகளைத் தொலைப்பவர்களுக்கானவை அல்லது அவற்றைக் கெடுத்துக் கொள்பவர்களுக்கானவை.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ฉันมีแปรงสำรองไว้หน้าห้องเรียน มันแย่มาก เอาไว้ให้คนที่ทำแปรงหายหรือทำแปรงพัง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Sınıfın önünde birkaç tane fazladan fırçam var. Çok kötüler. Fırçalarını kaybeden veya bozanlara yönelik.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мене є кілька запасних пензлів на початку класу. Вони жахливі. Вони для тих, хто губить або псує свої пензлі.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میرے پاس کلاس کے سامنے کچھ اضافی برش ہیں۔ وہ چوستے ہیں. وہ ان لوگوں کے لیے ہیں جو اپنے برش کو کھو دیتے ہیں یا گڑبڑ کرتے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Tôi có vài cây cọ dự phòng ở đầu lớp. Chúng thật tệ. Chúng dành cho những người hay làm mất hoặc làm hỏng cọ.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75ad04ed7b_1_10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75ad04ed7b_1_10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75ad04ed7b_1_1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275ad04ed7b_1_1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for mixing paint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për përzierjen e bojrave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ቀለም ለመደባለቅ ምክሮች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لخلط الطلاء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խառնման խորհուրդներ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per barrejar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调色技巧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voor het mengen van 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نکاتی برای ترکیب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pour mélanger la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Tipps zum Anmischen von Farbe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 મિક્સ કરવા માટેની ટિપ્સ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 मिश्रण के लिए सुझाव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Suggerimenti per mescolare la vernice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塗料を混ぜる際のヒント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페인트 혼합을 위한 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ji bo tevlihevkirina boyaxê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Petua mencampur 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 മിക്സ് ചെയ്യുന്നതിനുള്ള നുറുങ്ങുകൾ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पेन्ट मिसाउने सुझावहरू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مخلوط کولو لپاره لارښوونې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Dicas para misturar tinta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 ਮਿਲਾਉਣ ਲਈ ਸੁਝਾਅ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Советы по смешиванию красок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Савети за мешање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Talooyinka isku dhafka rinjiga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para mezclar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pikeun nyampur cet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Vidokezo vya kuchanganya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för att blanda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tip para sa paghahalo ng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வண்ணப்பூச்சு கலப்பதற்கான உதவிக்குறிப்புகள்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เคล็ดลับการผสมสี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 karıştırma ipuçları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Поради щодо змішування фарби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 مکس کرنے کے لیے نکات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Mẹo pha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ceefbf293a_0_1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ceefbf293a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75ad04ed7b_1_1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75ad04ed7b_1_1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 paint on your palette. Don’t mix paint on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 paint on your palette.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Përzieni ngjyra në paletën tuaj. Mos përzieni ngjyra në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በእርስዎ ቤተ-ስዕል ላይ ቀለም ቅልቅል. በስእልዎ ላይ ቀለም አይቀላቅሉ.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امزج الألوان على لوحتك. لا تخلط الألوان على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Խառնեք ներկերը ձեր պալիտրայի վրա։ Մի խառնեք ներկերը ձեր նկարի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la pintura a la paleta. No la barregis a la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在调色板上调颜料，不要在画布上调颜料。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 de verf op je palet. Meng de verf niet op je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 را روی پالت خود مخلوط کنید. رنگ‌ها را روی نقاشی خود مخلوط نکنید.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Mélangez les couleurs sur votre palette. Ne mélangez pas les couleurs directement sur votre toile.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Mische die Farben auf deiner Palette. Mische die Farben nicht direkt auf dem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પેલેટ પર પેઇન્ટ મિક્સ કરો. તમારા પેઇન્ટિંગ પર પેઇન્ટ મિક્સ કરશો નહીં.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पैलेट पर रंग मिलाएँ। अपनी पेंटिंग पर रंग न मिलाएँ।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Mescola i colori sulla tavolozza. Non mescolare i colori sul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パレットの上で絵の具を混ぜましょう。絵の具を絵の具の上で混ぜてはいけません。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팔레트에 물감을 섞으세요. 그림에 물감을 섞지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Boyaxê li ser paleta xwe tevlihev bike. Boyaxê li ser tabloya xwe tevlihev neke.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Campurkan cat pada palet anda. Jangan campurkan cat pada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പാലറ്റിൽ പെയിന്റ് മിക്സ് ചെയ്യുക. നിങ്ങളുടെ പെയിന്റിംഗിൽ പെയിന്റ് മിക്സ് ചെയ്യരുത്.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पेन्टिङमा पेन्ट नमिसाउनुहोस्।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خپل رنګ رنګ کې رنګ مه ګډوئ.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Misture as tintas na paleta. Não misture as tintas diretamente na tela.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ਪੈਲੇਟ 'ਤੇ ਪੇਂਟ ਮਿਲਾਓ। ਆਪਣੀ ਪੇਂਟਿੰਗ 'ਤੇ ਪੇਂਟ ਨਾ ਮਿਲਾਓ।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Смешивайте краски на палитре. Не смешивайте краски на картине.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Мешајте боје на палети. Не мешајте боје на слици.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qas rinjiga palette-kaaga. Ha isku darin rinjiga rinjigaaga.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la pintura en tu paleta. No mezcles la pintura sobre el lienzo.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 cet dina palette anjeun. Ulah campur cet dina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Changanya rangi kwenye palette yako. Usichanganye rangi kwenye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Blanda färg på din palett. Blanda inte färg på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Paghaluin ang pintura sa iyong palette. Huwag paghaluin ang pintura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வண்ணத் தட்டில் வண்ணப்பூச்சுகளை கலக்கவும். உங்கள் ஓவியத்தில் வண்ணப்பூச்சுகளை கலக்காதீர்கள்.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ผสมสีลงบนจานสีของคุณ อย่าผสมสีลงบนภาพวาดของคุณ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Boyayı paletinizde karıştırın. Boyayı resminizin üzerinde karıştırmayın.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Змішуйте фарби на палітрі. Не змішуйте фарби на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پیلیٹ پر پینٹ مکس کریں۔ اپنی پینٹنگ پر پینٹ نہ ملائیں۔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Trộn màu trên bảng màu. Không trộn màu vào tranh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75ad04ed7b_1_11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275ad04ed7b_1_1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easier to accurately mix a  small amount of paint with a palette knife  than a great big blob with a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më e lehtë të përzieni me saktësi një sasi të vogël bojë me një thikë palete sesa një pikë të madhe bojë me një furçë.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በብሩሽ ከትልቅ ትልቅ ነጠብጣብ ይልቅ ትንሽ ቀለም ከፓልቴል ቢላዋ ጋር በትክክል መቀላቀል ቀላል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الأسهل خلط كمية صغيرة من الطلاء بدقة باستخدام سكين اللوحة بدلاً من خلط كمية كبيرة باستخدام فرشاة.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Ավելի հեշտ է փոքր քանակությամբ ներկը ճշգրիտ խառնել պալիտրա դանակով, քան մեծ կաթիլը՝ վրձնով։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més fàcil barrejar amb precisió una petita quantitat de pintura amb una espàtula que una gran quantitat de pintura amb un pinzell.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用调色刀精确混合少量颜料比用画笔混合一大坨颜料要容易得多。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gemakkelijker om een ​​kleine hoeveelheid verf nauwkeurig te mengen met een paletmes dan een grote klodder met een kwast.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مخلوط کردن دقیق مقدار کمی رنگ با کاردک پالت آسان‌تر از مخلوط کردن یک لکه بزرگ رنگ با قلم‌مو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plus facile de mélanger avec précision une petite quantité de peinture au couteau à palette qu'une grosse tache au pinceau.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Mit einem Malmesser lässt sich eine kleine Menge Farbe präziser vermischen als ein großer Klecks mit einem Pinsel.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બ્રશ વડે મોટા બ્લોબ કરતાં પેલેટ છરી વડે થોડી માત્રામાં પેઇન્ટને સચોટ રીતે ભેળવવું વધુ સરળ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पैलेट चाकू से थोड़ी मात्रा में रंग को सही ढंग से मिलाना, ब्रश से बड़ी मात्रा में रंग मिलाने से कहीं अधिक आसान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più facile mescolare accuratamente una piccola quantità di colore con una spatola che una grande quantità con un pennello.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ブラシで大きな塊を混ぜるよりも、パレットナイフで少量の絵の具を正確に混ぜる方が簡単です。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팔레트 나이프로 적은 양의 페인트를 정확하게 섞는 것이 붓으로 큰 덩어리를 섞는 것보다 쉽습니다.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Tevlihevkirina mîqdareke piçûk a boyaxê bi kêrê paletê ji tevlihevkirina lekeyeke mezin a boyaxê bi firçeyê hêsantir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Adalah lebih mudah untuk mencampurkan sejumlah kecil cat dengan pisau palet dengan tepat daripada gumpalan besar yang hebat dengan berus.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വലിയ ബ്ലോബ് ബ്രഷ് ഉപയോഗിച്ച് കലർത്തുന്നതിനേക്കാൾ എളുപ്പമാണ് പാലറ്റ് കത്തി ഉപയോഗിച്ച് ചെറിയ അളവിൽ പെയിന്റ് കൃത്യമായി കലർത്തുന്നത്.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ब्रसले ठूलो ब्लबले भन्दा प्यालेट चक्कुले थोरै मात्रामा रंगलाई सही तरिकाले मिसाउनु सजिलो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برش سره د یو لوی لوی بلاب په پرتله د پیلټ چاقو سره د رنګ لږ مقدار په سمه توګه مخلوط کول اسانه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mais fácil misturar com precisão uma pequena quantidade de tinta com uma espátula do que uma grande quantidade com um pincel.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ਪੈਲੇਟ ਚਾਕੂ ਨਾਲ ਥੋੜ੍ਹੀ ਜਿਹੀ ਪੇਂਟ ਨੂੰ ਸਹੀ ਢੰਗ ਨਾਲ ਮਿਲਾਉਣਾ ਬੁਰਸ਼ ਨਾਲ ਇੱਕ ਵੱਡੇ ਗੋਲੇ ਨਾਲੋਂ ਸੌਖਾ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Легче аккуратно смешать небольшое количество краски мастихином, чем большую каплю кистью.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Лакше је прецизно помешати малу количину боје шпатулом него велику мрљу четком.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Way fududahay in si sax ah loogu qaso qadar yar oo rinji ah mindi palette ah marka loo eego buraash weyn oo weyn.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más fácil mezclar con precisión una pequeña cantidad de pintura con una espátula que una gran cantidad con un pincel.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 langkung gampang pikeun nyampurkeun sakedik cet kalayan péso palette tibatan gumpalan anu ageung kalayan sikat.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rahisi kuchanganya kwa usahihi kiasi kidogo cha rangi na kisu cha palette kuliko blob kubwa kubwa na brashi.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lättare att blanda en liten mängd färg noggrant med en palettkniv än en stor klick med en pensel.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 madaling ihalo nang tumpak ang isang maliit na halaga ng pintura gamit ang isang palette knife kaysa sa isang malaking patak na may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பெரிய பெரிய குமிழியை தூரிகை மூலம் கலப்பதை விட, ஒரு சிறிய அளவு வண்ணப்பூச்சை ஒரு தட்டு கத்தி மூலம் துல்லியமாக கலப்பது எளிது.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การผสมสีปริมาณเล็กน้อยด้วยมีดจานสีจะง่ายกว่าการผสมสีก้อนใหญ่ด้วยแปรง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Az miktarda boyayı palet bıçağıyla karıştırmak, fırçayla büyük bir boya kütlesini karıştırmaktan daha kolaydır.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Легше точно змішати невелику кількість фарби шпателем для мастихіна, ніж велику краплю пензлем.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برش کے ساتھ ایک بڑے بلاب کے مقابلے میں پیلیٹ چاقو کے ساتھ تھوڑی مقدار میں پینٹ کو درست طریقے سے ملانا آسان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Trộn một lượng sơn nhỏ bằng dao pha màu sẽ dễ hơn là trộn một lượng sơn lớn bằng cọ.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75ad04ed7b_1_119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75ad04ed7b_1_1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 your paint on something with the same background colour as your painting. Otherwise you will be tricked by simultaneous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 your paint on something with the same background colour as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Testojeni bojën në diçka me të njëjtën ngjyrë sfondi si piktura juaj. Përndryshe, do të mashtroheni nga kontrasti i njëkohshëm.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እንደ ስዕልዎ ተመሳሳይ የጀርባ ቀለም ባለው ነገር ላይ ቀለምዎን ይሞክሩት። ያለበለዚያ በአንድ ጊዜ ንፅፅር ይታለልዎታል።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اختبر ألوانك على خلفية بلون مماثل للون لوحتك. وإلا ستُخدع بتباين الألوان المتزامن.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Փորձարկեք ձեր ներկը ձեր նկարի ֆոնի գույնին համապատասխանող ներկի վրա։ Հակառակ դեպքում ձեզ կխաբի միաժամանակյա հակադրությունը։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Prova la teva pintura en alguna cosa amb el mateix color de fons que la teva pintura. Si no, seràs enganyat pel contrast simultani.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先在与画作背景颜色相同的物体上测试颜料。否则，你会被同时对比法所误导。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 je verf op iets met dezelfde achtergrondkleur als je schilderij. Anders word je misleid door het simultane contrast.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خود را روی چیزی با پس‌زمینه‌ای هم‌رنگ با نقاشی‌تان امتحان کنید. در غیر این صورت، کنتراست همزمان شما را فریب خواهد داد.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Testez votre peinture sur un support de la même couleur que votre tableau. Sinon, vous risquez d'être trompé par le contraste simultané.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Testen Sie Ihre Farbe auf einem Untergrund mit der gleichen Farbe wie Ihr Bild. Andernfalls könnten Sie durch den Simultankontrast getäuscht werden.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જેવા જ બેકગ્રાઉન્ડ કલરવાળી કોઈ વસ્તુ પર તમારા પેઇન્ટનું પરીક્ષણ કરો. નહીં તો તમે એક સાથે કોન્ટ્રાસ્ટ દ્વારા છેતરાઈ જશો.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के रंग के समान पृष्ठभूमि वाली किसी चीज़ पर अपने पेंट का परीक्षण करें। अन्यथा आप एक साथ कंट्रास्ट के कारण धोखा खा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Prova la vernice su uno sfondo dello stesso colore del dipinto. Altrimenti, il contrasto simultaneo ti ingannerà.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絵の具と同じ背景色の上でテストをしましょう。そうしないと、同時対比に惑わされてしまいます。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그림과 같은 배경색을 가진 물체에 물감을 테스트해 보세요. 그렇지 않으면 동시 대비에 속을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 paşxaneya xwe li ser tiştekî bi heman rengê paşxaneyê wekî tabloya xwe biceribîne. Yan na, berevajîkirina hevdem dê te bixapîne.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Uji cat anda pada sesuatu dengan warna latar belakang yang sama dengan lukisan anda. Jika tidak, anda akan tertipu dengan kontras serentak.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പെയിന്റിംഗിന്റെ അതേ പശ്ചാത്തല നിറമുള്ള എന്തെങ്കിലും പെയിന്റിൽ പരീക്ഷിച്ചു നോക്കുക. അല്ലെങ്കിൽ ഒരേസമയം കോൺട്രാസ്റ്റ് ഉപയോഗിച്ച് നിങ്ങൾ കബളിപ്പിക്കപ്പെടും.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पेन्टिङ जस्तै पृष्ठभूमि रङ भएको कुनै चीजमा आफ्नो पेन्ट परीक्षण गर्नुहोस्। अन्यथा तपाईं एकैसाथ कन्ट्रास्टबाट धोका पाउनुहुनेछ।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رنګ په هغه څه باندې ازموئ چې ستاسو د انځور په څیر ورته پس منظر رنګ لري. که نه نو تاسو به د ورته وخت برعکس لخوا دوکه شئ.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Faça um teste com a tinta em uma superfície que tenha a mesma cor de fundo da sua pintura. Caso contrário, você será enganado pelo contraste simultâneo.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ਦੇ ਪਿਛੋਕੜ ਵਾਲੇ ਰੰਗ ਨਾਲ ਕਿਸੇ ਚੀਜ਼ 'ਤੇ ਆਪਣੇ ਪੇਂਟ ਦੀ ਜਾਂਚ ਕਰੋ। ਨਹੀਂ ਤਾਂ ਤੁਹਾਨੂੰ ਇੱਕੋ ਸਮੇਂ ਦੇ ਕੰਟ੍ਰਾਸਟ ਦੁਆਰਾ ਧੋਖਾ ਦਿੱਤਾ ਜਾਵੇਗਾ।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Проверьте краску на фоне того же цвета, что и ваша картина. Иначе вас может обмануть одновременный контраст.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Тестирајте боју на нечему са истом бојом позадине као и ваша слика. У супротном, бићете преварени истовременим контрастом.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tijaabi rinjigaaga shay leh midabka asalka ah ee rinjiyeyntaada. Haddii kale waxaa lagu khiyaameeyaa isbarbardhig isla mar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Prueba la pintura sobre una superficie del mismo color de fondo que tu cuadro. De lo contrario, el contraste simultáneo te engañará.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Uji cet anjeun dina hal anu warna latar anu sami sareng lukisan anjeun. Upami teu kitu, anjeun bakal ditipu ku kontras sakaligus.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Jaribu rangi yako kwenye kitu chenye rangi ya usuli sawa na mchoro wako. Vinginevyo utadanganywa kwa kulinganisha kwa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Testa din färg på något med samma bakgrundsfärg som din målning. Annars blir du lurad av den samtidiga kontrasten.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Subukan ang iyong pintura sa isang bagay na may parehong kulay ng background sa iyong pagpipinta. Kung hindi, malilinlang ka ng sabay-sabay na kaibahan.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ஓவியத்தின் அதே பின்னணி நிறத்தைக் கொண்ட ஏதாவது ஒன்றில் உங்கள் வண்ணப்பூச்சைச் சோதிக்கவும். இல்லையெனில், ஒரே நேரத்தில் வேறுபடுத்தி காட்டுவதன் மூலம் நீங்கள் ஏமாற்றப்படுவீர்கள்.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ลองทดสอบสีของคุณกับวัตถุที่มีสีพื้นหลังเดียวกับภาพวาดของคุณ ไม่เช่นนั้น คุณจะโดนหลอกด้วยคอนทราสต์ที่เกิดขึ้นพร้อมกัน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Boyanızı, resminizle aynı arka plan rengine sahip bir şey üzerinde deneyin. Aksi takdirde, aynı anda oluşan kontrast sizi yanıltabilir.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Перевірте фарбу на чомусь із таким самим кольором фону, як і ваша картина. Інакше вас обдурить одночасний контраст.</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طور پر ایک ہی پس منظر کے رنگ کے ساتھ کسی چیز پر اپنے پینٹ کی جانچ کریں. بصورت دیگر آپ بیک وقت کنٹراسٹ سے دھوکہ کھا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thử sơn trên một vật có cùng màu nền với bức tranh của bạn. Nếu không, bạn sẽ bị đánh lừa bởi sự tương phản đồng thời.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75ad04ed7b_1_12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275ad04ed7b_1_1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When you need to clean your palette, soak it in a thin layer of water and wipe into the garbage, not the sink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 të duhet të pastrosh paletën, zhyte në një shtresë të hollë uji dhe fshije në plehra, jo në lavaman.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ቤተ-ስዕልዎን ማጽዳት በሚፈልጉበት ጊዜ በትንሽ ውሃ ውስጥ ይንከሩት እና ወደ ቆሻሻ መጣያ ውስጥ ይጥረጉ, ማጠቢያ ገንዳውን ሳይሆን.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عندما تحتاج إلى تنظيف لوح الألوان الخاص بك، انقعه في طبقة رقيقة من الماء ثم امسحه في سلة المهملات، وليس في الحوض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Երբ անհրաժեշտ է մաքրել ձեր պալիտրաը, թրջեք այն ջրի բարակ շերտով և սրբեք աղբի մեջ, այլ ոչ թե լվացարանի մեջ։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 necessiteu netejar la paleta, submergiu-la en una capa fina d'aigua i netegeu-la a les escombraries, no a la pica.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清洗调色盘时，用薄薄一层水浸泡，然后将水擦入垃圾桶，而不是水槽。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je palet moet schoonmaken, week het dan in een dun laagje water en veeg het in de prullenbak, niet in de gootsteen.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وقتی نیاز به تمیز کردن پالت خود دارید، آن را در یک لایه نازک آب خیس کنید و داخل سطل زباله، نه سینک ظرفشویی، پاک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Pour nettoyer votre palette, trempez-la dans une fine couche d'eau et essuyez-la au-dessus de la poubelle, et non de l'évier.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Sie Ihre Palette reinigen müssen, weichen Sie sie in einem dünnen Wasserfilm ein und wischen Sie sie im Mülleimer ab, nicht im Waschbecken.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જ્યારે તમારે તમારા પેલેટને સાફ કરવાની જરૂર હોય, ત્યારે તેને પાણીના પાતળા સ્તરમાં પલાળી રાખો અને સિંકમાં નહીં, પણ કચરાપેટીમાં સાફ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जब आपको अपने पैलेट को साफ करने की आवश्यकता हो, तो उसे पानी की एक पतली परत में भिगोएं और सिंक में नहीं, बल्कि कूड़ेदान में पोंछें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Quando devi pulire la tavolozza, immergila in un sottile strato d'acqua e puliscila nella spazzatura, non nel lavandino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パレットを洗う必要があるときは、薄い層の水に浸し、シンクではなくゴミ箱に捨ててください。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팔레트를 세척해야 할 때는 얇은 물에 담가서 싱크대가 아닌 쓰레기통에 버리십시오.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 ku pêdivî ye ku hûn paleta xwe paqij bikin, wê di qatek zirav a avê de bihêlin û bavêjin nav çopê, ne di lavaboyê 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Apabila anda perlu membersihkan palet anda, rendam dalam lapisan nipis air dan lap ke dalam sampah, bukan sinki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പാലറ്റ് വൃത്തിയാക്കേണ്ടിവരുമ്പോൾ, അത് ഒരു നേർത്ത പാളി വെള്ളത്തിൽ മുക്കി സിങ്കിലേക്ക് അല്ല, മാലിന്യത്തിലേക്ക് തുടയ്ക്കുക.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जब तपाईंलाई आफ्नो प्यालेट सफा गर्न आवश्यक पर्दछ, यसलाई पानीको पातलो तहमा भिजाउनुहोस् र सिङ्कमा होइन, फोहोरमा पुछ्नुहोस्।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کله چې تاسو اړتیا لرئ خپل پالټ پاک کړئ، نو دا د اوبو په یوه پتلي طبقه کې ډوب کړئ او په کثافاتو کې یې ومینځئ، نه په سینک کې.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Quando precisar limpar sua paleta, molhe-a em uma fina camada de água e limpe-a jogando-a no lixo, não na pia.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ਜਦੋਂ ਤੁਹਾਨੂੰ ਆਪਣੇ ਪੈਲੇਟ ਨੂੰ ਸਾਫ਼ ਕਰਨ ਦੀ ਲੋੜ ਹੋਵੇ, ਤਾਂ ਇਸਨੂੰ ਪਾਣੀ ਦੀ ਪਤਲੀ ਪਰਤ ਵਿੱਚ ਭਿਓ ਦਿਓ ਅਤੇ ਕੂੜੇ ਵਿੱਚ ਪੂੰਝੋ, ਸਿੰਕ ਵਿੱਚ ਨਹੀਂ।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Когда вам нужно очистить палитру, опустите ее в тонкий слой воды и вытрите в мусорное ведро, а не в раковину.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Када треба да очистите палету, потопите је у танак слој воде и обришите у смеће, а не у судоперу.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Markaad u baahato inaad nadiifiso palette kaaga, ku qooy lakabka khafiifka ah oo biyo ah oo ku tirtir qashinka, ma aha saxanka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Cuando necesites limpiar tu paleta, sumérgela en una fina capa de agua y tírala a la basura, no al fregadero.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Nalika anjeun kedah ngabersihan palette anjeun, soak dina lapisan ipis cai sareng usap kana sampah, sanés tilelep.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Wakati unahitaji kusafisha palette yako, loweka kwenye safu nyembamba ya maji na uifuta kwenye takataka, sio kuzama.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När du behöver rengöra din palett, blötlägg den i ett tunt lager vatten och torka den i soporna, inte i handfatet.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Kapag kailangan mong linisin ang iyong palette, ibabad ito sa isang manipis na layer ng tubig at punasan sa basurahan, hindi sa lababo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தட்டுகளை சுத்தம் செய்ய வேண்டியிருக்கும் போது, ​​அதை ஒரு மெல்லிய அடுக்கில் தண்ணீரில் நனைத்து, குப்பைத் தொட்டியில் துடைக்கவும், சிங்க்கில் அல்ல.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เมื่อคุณต้องทำความสะอาดจานสี ให้แช่ไว้ในน้ำบางๆ แล้วเช็ดลงในถังขยะ ไม่ใช่ในอ่างล้างจาน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Paletinizi temizlemeniz gerektiğinde, ince bir su tabakasına batırın ve lavaboya değil çöp kutusuna silin.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Коли вам потрібно почистити палітру, замочіть її в тонкому шарі води та протріть у смітник, а не в раковину.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جب آپ کو اپنے پیلیٹ کو صاف کرنے کی ضرورت ہو تو اسے پانی کی ایک پتلی تہہ میں بھگو دیں اور کوڑے میں صاف کریں، سنک میں نہیں۔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Khi bạn cần vệ sinh bảng màu, hãy ngâm nó trong một lớp nước mỏng và lau vào thùng rác, không lau vào bồn rửa.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75ad04ed7b_1_131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275ad04ed7b_1_1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1ee3938dd55_0_12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1ee3938dd55_0_1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circle of coloured sections that shows the relationships between colours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 wheel</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عجلة الألوان: دائرة من الأقسام الملونة توضح العلاقات بين الألوان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色轮: 一圈彩色部分，显示颜色之间的关系</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چرخ رنگ: دایره ای از بخش های رنگی که روابط بین رنگ ها را نشان می دهد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컬러 휠: 색상 간의 관계를 보여주는 색상 섹션의 원</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 wheel: isang bilog ng mga may kulay na seksyon na nagpapakita ng mga ugnayan sa pagitan ng mga kulay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Колірне коло: коло кольорових секцій, що показує співвідношення між кольорами</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Rrota me ngjyra: një rreth me seksione me ngjyra që tregon marrëdhëniet midis ngjyrave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Գունավոր անիվ: գունավոր հատվածների շրջանակ, որը ցույց է տալիս գույների փոխհարաբերությունները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Kleurenwiel: een cirkel van gekleurde delen die de relaties tussen kleuren laat zien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Roue chromatique: un cercle de sections colorées qui montre les relations entre les couleurs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Farbrad: ein Kreis aus farbigen Abschnitten, der die Beziehungen zwischen Farben zeigt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रंग का पहिया: रंगीन खंडों का एक चक्र जो रंगों के बीच संबंध दर्शाता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カラーホイール: 色の間の関係を示す色付きのセクションの円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Tekera rengîn: çemberek ji beşên rengîn ên ku têkiliyên di navbera rengan de nîşan dide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रङ व्हील: रंगीन खण्डहरूको सर्कल जसले रङहरू बीचको सम्बन्ध देखाउँछ</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رنګ څرخ: د رنګینو برخو یوه دایره چې د رنګونو ترمنځ اړیکې ښیې</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ਰੰਗ ਦਾ ਚੱਕਰ: ਰੰਗਦਾਰ ਭਾਗਾਂ ਦਾ ਇੱਕ ਚੱਕਰ ਜੋ ਰੰਗਾਂ ਵਿਚਕਾਰ ਸਬੰਧਾਂ ਨੂੰ ਦਰਸਾਉਂਦਾ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Roda de cores: um círculo de seções coloridas que mostra as relações entre as cores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Цветовое колесо: круг цветных участков, показывающий взаимосвязь между цветами</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Midabka midabka: goobaabin qaybaha midabka leh oo muujinaya xidhiidhka ka dhexeeya midabada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rueda de color: un círculo de secciones coloreadas que muestra las relaciones entre colores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Gurudumu la rangi: mduara wa sehemu za rangi zinazoonyesha uhusiano kati ya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วงล้อสี: วงกลมของส่วนสีที่แสดงความสัมพันธ์ระหว่างสี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Renk tekerleği: renkler arasındaki ilişkileri gösteren renkli bölümlerden oluşan bir daire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Bánh xe màu: một vòng tròn gồm các phần màu thể hiện mối quan hệ giữa các màu</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75ad04ed7b_1_16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75ad04ed7b_1_16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ee3938dd55_0_12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1ee3938dd55_0_1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1ee3938dd55_0_14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1ee3938dd55_0_1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colour that cannot be mixed using other colours, for example: cyan, yellow, and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Primary colour</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اللون الأساسي: لون لا يمكن مزجه مع ألوان أخرى، على سبيل المثال: الأزرق السماوي والأصفر والأرجواني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原色: 无法与其他颜色混合的颜色，例如：青色、黄色和洋红色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اولیه: رنگی که نمی توان آن را با استفاده از رنگ های دیگر مخلوط کرد، به عنوان مثال: فیروزه ای، زرد و سرخابی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기본 색상: 다른 색상과 혼합할 수 없는 색상(예: 청록색, 노란색, 자홍색)</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Pangunahing kulay: isang kulay na hindi maaaring ihalo gamit ang iba pang mga kulay, halimbawa: cyan, yellow, at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Основний колір: колір, який не можна змішувати з іншими кольорами, наприклад: блакитний, жовтий і пурпурний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primare: një ngjyrë që nuk mund të përzihet duke përdorur ngjyra të tjera, për shembull: cian, të verdhë dhe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Առաջնային գույն: գույն, որը հնարավոր չէ խառնել այլ գույներով, օրինակ՝ ցիան, դեղին և մանուշակագույն</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Primaire kleur: een kleur die niet met andere kleuren kan worden gemengd, bijvoorbeeld: cyaan, geel en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 primaire: une couleur qui ne peut pas être mélangée avec d'autres couleurs, par exemple : cyan, jaune et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Primärfarbe: eine Farbe, die nicht mit anderen Farben gemischt werden kann, zum Beispiel: Cyan, Gelb und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प्राथमिक रंग: एक रंग जिसे अन्य रंगों का उपयोग करके मिश्रित नहीं किया जा सकता है, उदाहरण के लिए: सियान, पीला और मैजेंटा</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原色: 他の色と混合できない色 (例: シアン、イエロー、マゼンタ)</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 bingehîn: Rengek ku nikare bi rengên din were tevlihev kirin, mînakî: cyan, zer, û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प्राथमिक रंग: अन्य रंगहरू प्रयोग गरेर मिसाउन नसकिने रङ, उदाहरणका लागि: सियान, पहेंलो र म्याजेन्टा</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لومړني رنګ: یو رنګ چې د نورو رنګونو په کارولو سره نشي مخلوط کیدی، د بیلګې په توګه: سیان، ژیړ، او میګینټا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ਪ੍ਰਾਇਮਰੀ ਰੰਗ: ਇੱਕ ਰੰਗ ਜਿਸ ਨੂੰ ਦੂਜੇ ਰੰਗਾਂ ਦੀ ਵਰਤੋਂ ਕਰਕੇ ਮਿਲਾਇਆ ਨਹੀਂ ਜਾ ਸਕਦਾ, ਉਦਾਹਰਨ ਲਈ: ਸਿਆਨ, ਪੀਲਾ, ਅਤੇ ਮੈਜੈਂਟਾ</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 primária: uma cor que não pode ser misturada com outras cores, por exemplo: ciano, amarelo e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Основной цвет: цвет, который нельзя смешать с другими цветами, например: голубой, желтый и пурпурный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Midabka aasaasiga ah: midab aan lagu qasi karin iyadoo la isticmaalayo midabyo kale, tusaale ahaan: cyan, jaalle, iyo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 primario: un color que no se puede mezclar con otros colores, por ejemplo: cian, amarillo y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ya msingi: rangi ambayo haiwezi kuchanganywa kwa kutumia rangi nyingine, kwa mfano: cyan, njano na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สีหลัก: สีที่ไม่สามารถผสมโดยใช้สีอื่นได้ เช่น สีฟ้า สีเหลือง และสีม่วงแดง</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Ana renk: diğer renklerle karıştırılamayan bir renk; örneğin: camgöbeği, sarı ve macenta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cơ bản: một màu không thể trộn lẫn bằng các màu khác, ví dụ: lục lam, vàng và đỏ tươi</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1ee3938dd55_0_16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1ee3938dd55_0_1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greenish-blue colour that is one of the colour primaries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ازرق سماوي: لون أزرق مخضر وهو أحد الألوان الأساسية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青色: 绿蓝色，是原色之一</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فیروزه ای: رنگ آبی مایل به سبز که یکی از رنگ های اولیه است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청록색: 원색 중 하나인 녹청색</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isang maberde-asul na kulay na isa sa mga pangunahing kulay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Блакитний: зеленувато-блакитний колір, який є одним із основних кольорів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një ngjyrë jeshile-blu që është një nga ngjyrat kryesore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կանաչավուն-կապույտ գույն, որը հիմնական գույներից մեկն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Cyaan: een groenachtig blauwe kleur die een van de primaire kleuren 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une couleur bleu verdâtre qui est l'une des couleurs primaires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eine grünlich-blaue Farbe, die zu den Primärfarben zählt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सियान: एक हरा-नीला रंग जो प्राथमिक रंगों में से एक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シアン: 原色の1つである緑がかった青の色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rengek kesk-şîn ku yek ji rengên sereke ye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स्यान: हरियो-निलो रङ जुन रङ प्राइमरीहरू मध्ये एक हो</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سیان: شین شین رنګ چې یو له لومړنیو رنګونو څخه دی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ਸਿਆਨ: ਇੱਕ ਹਰਾ-ਨੀਲਾ ਰੰਗ ਜੋ ਕਿ ਰੰਗਾਂ ਦੀਆਂ ਪ੍ਰਾਇਮਰੀ ਵਿੱਚੋਂ ਇੱਕ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Ciano: uma cor azul esverdeada que é uma das cores primárias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Голубой: зеленовато-синий цвет, который является одним из основных цветов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midab buluug-cagaaran ah oo ka mid ah midabada asaasiga ah</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cian: un color azul verdoso que es uno de los colores primarios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Cyan: rangi ya kijani-bluu ambayo ni moja ya mchujo wa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สีฟ้า: สีเขียวแกมน้ำเงินซึ่งเป็นหนึ่งในแม่สี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Camgöbeği: ana renklerden biri olan yeşilimsi mavi renk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lục lam: một màu xanh lục là một trong những màu cơ bản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9f819a7f92_2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9f819a7f92_2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1ee3938dd55_0_16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1ee3938dd55_0_16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reddish purple (hot pink) that is one of the colour primaries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أرجواني: أرجواني محمر (وردي فاقع) وهو أحد الألوان الأساسية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品红: 红紫色（亮粉色），是原色之一</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ارغوانی: بنفش مایل به قرمز (صورتی تند) که یکی از رنگ های اولیه است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마젠타: 원색 중 하나인 붉은 보라색(핫핑크)</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isang mapula-pula na lilang (hot pink) na isa sa mga pangunahing kulay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Маджента: червонувато-фіолетовий (гаряче-рожевий), який є одним із основних кольорів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një vjollcë e kuqërremtë (rozë e nxehtë) që është një nga ngjyrat primare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Մագենտա: կարմրավուն մանուշակագույն (տաք վարդագույն), որը գունային նախնականներից մեկն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een roodachtig paars (heetroze) dat een van de primaire kleuren 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un violet rougeâtre (rose vif) qui est l'une des couleurs primaires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ein rötliches Lila (Pink), das zu den Primärfarben zählt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मैजेंटा: एक लाल बैंगनी (गर्म गुलाबी) जो प्राथमिक रंगों में से एक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赤紫色: 原色の一つである赤紫（ホットピンク）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binefşî ya sor (pembe germ) ku yek ji rengên seretayî ye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म्याजेन्टा: रातो बैजनी (तातो गुलाबी) जुन रङ प्राइमरीहरू मध्ये एक हो</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میګینټا: یو سور ارغواني (ګرم ګلابي) چې یو له لومړني رنګونو څخه دی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ਮੈਜੈਂਟਾ: ਇੱਕ ਲਾਲ ਜਾਮਨੀ (ਗਰਮ ਗੁਲਾਬੀ) ਜੋ ਕਿ ਰੰਗਾਂ ਦੀਆਂ ਪ੍ਰਾਇਮਰੀ ਵਿੱਚੋਂ ਇੱਕ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um roxo avermelhado (rosa choque) que é uma das cores primárias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Пурпурный: красновато-фиолетовый (ярко-розовый), один из основных цветов.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guduudan oo guduudan (casaan kulul) oo ah mid ka mid ah midabada asaasiga ah</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un violeta rojizo (rosa intenso) que es uno de los colores primarios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Magenta: zambarau nyekundu (pink moto) ambayo ni moja ya chaguzi za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สีม่วงแดง: สีม่วงแดง (ชมพูร้อน) ซึ่งเป็นหนึ่งในแม่สี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Macenta: ana renklerden biri olan kırmızımsı mor (sıcak pembe)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đỏ tươi: màu tím đỏ (hồng đậm) là một trong những màu cơ bản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1ee3938dd55_0_15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1ee3938dd55_0_1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colour that is created by mixing two primary colours, for example: red, green, and blue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Secondary colour</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اللون الثانوي: لون يتم إنشاؤه عن طريق مزج لونين أساسيين، على سبيل المثال: الأحمر والأخضر والأزرق</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次要颜色: 通过混合两种原色创建的颜色，例如：红色、绿色和蓝色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ثانویه: رنگی که از ترکیب دو رنگ اصلی ایجاد می شود، به عنوان مثال: قرمز، سبز و آبی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보조 색상: 빨간색, 녹색, 파란색과 같은 두 가지 기본 색상을 혼합하여 만들어지는 색상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Pangalawang kulay: isang kulay na nilikha sa pamamagitan ng paghahalo ng dalawang pangunahing kulay, halimbawa: pula, berde, at asul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Вторинний колір: колір, який утворюється шляхом змішування двох основних кольорів, наприклад: червоного, зеленого та синього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dytësore: një ngjyrë që krijohet nga përzierja e dy ngjyrave kryesore, për shembull: e kuqe, jeshile dhe blu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Երկրորդական գույն: գույն, որը ստեղծվում է երկու հիմնական գույների խառնմամբ, օրինակ՝ կարմիր, կանաչ և կապույտ</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Secundaire kleur: een kleur die ontstaat door twee primaire kleuren te mengen, bijvoorbeeld: rood, groen en blauw</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 secondaire: une couleur créée en mélangeant deux couleurs primaires, par exemple : rouge, vert et bleu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Sekundärfarbe: eine Farbe, die durch Mischen zweier Primärfarben entsteht, zum Beispiel: Rot, Grün und Blau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द्वितीयक रंग: एक रंग जो दो प्राथमिक रंगों को मिलाकर बनाया जाता है, उदाहरण के लिए: लाल, हरा और नीला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二次色: 2 つの原色を混合することによって作成される色 (例: 赤、緑、青)</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 duyemîn: Rengek ku bi tevlîhevkirina du rengên seretayî tê afirandin, wek nimûne: sor, kesk û şîn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माध्यमिक रंग: एउटा रङ जुन दुई प्राथमिक रङहरू मिसाएर सिर्जना गरिन्छ, उदाहरणका लागि: रातो, हरियो र नीलो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دوهم رنګ: یو رنګ چې د دوه لومړني رنګونو په ترکیب کې رامینځته شوی ، د مثال په توګه: سور ، شین او نیلي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ਸੈਕੰਡਰੀ ਰੰਗ: ਇੱਕ ਰੰਗ ਜੋ ਦੋ ਪ੍ਰਾਇਮਰੀ ਰੰਗਾਂ ਨੂੰ ਮਿਲਾ ਕੇ ਬਣਾਇਆ ਗਿਆ ਹੈ, ਉਦਾਹਰਨ ਲਈ: ਲਾਲ, ਹਰਾ ਅਤੇ ਨੀਲਾ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 secundária: uma cor criada pela mistura de duas cores primárias, por exemplo: vermelho, verde e azul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Вторичный цвет: цвет, который получается путем смешивания двух основных цветов, например: красного, зеленого и синего.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Midabka labaad: Midab lagu sameeyay isku darka laba midab oo aasaasiga ah, tusaale ahaan: casaan, cagaar, iyo buluug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 secundario: un color que se crea mezclando dos colores primarios, por ejemplo: rojo, verde y azul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ya sekondari: rangi ambayo huundwa kwa kuchanganya rangi mbili za msingi, kwa mfano: nyekundu, kijani, na bluu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สีรอง: สีที่เกิดจากการผสมแม่สีสองสี เช่น สีแดง สีเขียว และสีน้ำเงิน</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İkincil renk: iki ana rengin karıştırılmasıyla elde edilen renk; örneğin: kırmızı, yeşil ve mavi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thứ cấp: màu được tạo ra bằng cách trộn hai màu cơ bản, ví dụ: đỏ, lục và lam</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1ee3938dd55_0_17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1ee3938dd55_0_1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colours that are opposites on the colour wheel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Complementary colours</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الألوان التكميلية: الألوان المتضادة في عجلة الألوان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互补色: 色轮上相反的颜色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های مکمل: رنگ هایی که در چرخه رنگ متضاد هستند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보색: 색상환에서 반대쪽에 있는 색상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Mga pantulong na kulay: mga kulay na magkasalungat sa color wheel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Додаткові кольори: кольори, протилежні на колірному колі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plotësuese: ngjyrat që janë të kundërta në rrotën e ngjyrave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Լրացուցիչ գույներ: գույները, որոնք հակադիր են գունային անիվի վրա</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Complementaire kleuren: kleuren die tegengesteld zijn aan de kleurencirkel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Couleurs complémentaires: couleurs opposées sur la roue chromatique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Komplementärfarben: Farben, die im Farbkreis gegensätzlich sind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पूरक रंग: रंग जो रंग चक्र पर विपरीत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補色: 色相環上で反対の色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Rengên temamker: rengên ku li ser çerxa rengan dijberî hev 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पूरक रंगहरू: कलर व्हीलमा विपरित रङहरू</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بشپړونکي رنګونه: هغه رنګونه چې د رنګ په څرخ کې مخالف دي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ਪੂਰਕ ਰੰਗ: ਰੰਗ ਜੋ ਰੰਗ ਚੱਕਰ 'ਤੇ ਵਿਰੋਧੀ ਹਨ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Cores complementares: cores que são opostas no círculo cromático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Дополнительные цвета: цвета, противоположные на цветовом круге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Midabada dhameystiran: midabada ka soo horjeeda giraangiraha midabka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Colores complementarios: colores que son opuestos en la rueda de color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za ziada: rangi ambazo ni kinyume kwenye gurudumu la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สีเสริม: สีที่อยู่ตรงข้ามกันในวงล้อสี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Tamamlayıcı renkler: Renk tekerleğinde birbirine zıt olan renkler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sắc bổ sung: những màu đối lập trên bánh xe màu</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a14133a3ea_1_20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a14133a3ea_1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11/7/2025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颜色混合：绿色 = 黄色 + 青色，蓝紫色 = 青色 + 品红色，红橙色 = 品红色 + 黄色，黑色 = 黄色 + 青色 + 品红色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des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Farben mischen: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Vermelho-alaranjado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 violeta = Cian + magenta, Rojo anaranjado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1ee3938dd55_0_17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1ee3938dd55_0_17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75ad04ed7b_1_13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75ad04ed7b_1_1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Examples of colour wheels from the past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Shembuj të rrotave me ngjyra nga e kaluara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ካለፈው የቀለም ጎማዎች ምሳሌዎች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أمثلة على عجلات الألوان من الماضي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Անցյալի գունային անիվների օրինակներ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rodes de colors del passat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过去的色轮示例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Voorbeelden van kleurenwielen uit het verleden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نمونه‌هایی از چرخه‌های رنگ از گذشته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roues chromatiques du passé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Beispiele für Farbräder aus der Vergangenheit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ભૂતકાળના રંગ ચક્રના ઉદાહરણો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अतीत के रंग चक्रों के उदाहरण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Esempi di ruote cromatiche del passato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過去のカラーホイールの例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과거의 색상환의 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Nimûneyên çerxên rengîn ji demên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Contoh roda warna dari masa lalu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പഴയകാല വർണ്ണചക്രങ്ങളുടെ ഉദാഹരണങ്ങൾ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विगतका रङ पाङ्ग्राहरूका उदाहरणहरू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تیرو وختونو د رنګ څرخونو مثالونه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Exemplos de rodas de cores do passado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ਪੁਰਾਣੇ ਰੰਗਾਂ ਦੇ ਪਹੀਏ ਦੀਆਂ ਉਦਾਹਰਣਾਂ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Примеры цветовых кругов из прошлого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Примери точкова боја из прошлости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Tusaalooyinka taayirrada midabka ee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Ejemplos de ruedas de color del pasado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 roda warna ti jaman baheula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Mifano ya magurudumu ya rangi kutoka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Exempel på färgcirklar från förr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halimbawa ng color wheels mula sa nakaraan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கடந்த கால வண்ண சக்கரங்களின் எடுத்துக்காட்டுகள்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ตัวอย่างวงล้อสีจากอดีต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Geçmişten renk çemberi örnekleri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Приклади кольорових коліс з минулого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ماضی سے رنگین پہیوں کی مثالیں۔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Ví dụ về bánh xe màu sắc từ quá khứ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1c36bbc5bf8_1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1c36bbc5bf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a14133a3ea_1_26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a14133a3ea_1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a14133a3ea_1_27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a14133a3ea_1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a14133a3ea_1_28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a14133a3ea_1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9f819a7f92_2_2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9f819a7f92_2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a14133a3ea_1_28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a14133a3ea_1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ceefbf293a_0_3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ceefbf293a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75ad04ed7b_1_4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75ad04ed7b_1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 a colour wheel so that you become good at mixing pure hues accurately, and creating accurate greys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Vizatoni një rrotë ngjyrash në mënyrë që të bëheni të mirë në përzierjen e saktë të nuancave të pastra dhe në krijimin e grive të sakta.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የንጹህ ቀለሞችን በትክክል በማደባለቅ እና ትክክለኛ ግራጫዎችን በመፍጠር ጥሩ እንዲሆኑ የቀለም ጎማ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برسم عجلة الألوان حتى تصبح جيدًا في مزج الألوان النقية بدقة وإنشاء درجات اللون الرمادي الدقيقة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Նկարեք գունային անիվ, որպեսզի հմուտ լինեք մաքուր երանգները ճշգրիտ խառնելու և ճշգրիտ մոխրագույններ ստեղծելու մեջ։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cercle cromàtic per aconseguir una bona barreja de tons purs amb precisió i crear grisos precisos.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画一个色轮，这样你就能熟练地混合纯色，并调出准确的灰色。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 een kleurenwiel zodat je goed wordt in het nauwkeurig mengen van zuivere tinten en het creëren van nauwkeurige grijstinten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چرخه رنگ بکشید تا در ترکیب دقیق رنگ‌های خالص و ایجاد خاکستری‌های دقیق مهارت پیدا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Dessinez un cercle chromatique pour apprendre à mélanger précisément les teintes pures et à créer des gris précis.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 einen Farbkreis, damit du reine Farbtöne präzise mischen und genaue Grautöne erzeugen kannst.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 ચક્ર રંગ કરો જેથી તમે શુદ્ધ રંગોને સચોટ રીતે મિશ્રિત કરી શકો અને સચોટ ગ્રે રંગ બનાવી શકો.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रंग चक्र बनाएं ताकि आप शुद्ध रंगों को सटीक रूप से मिश्रित करने और सटीक ग्रे रंग बनाने में कुशल बन सकें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Dipingi una ruota dei colori in modo da diventare bravo a mescolare accuratamente le tonalità pure e a creare grigi accurati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色相環を描いて、純粋な色を正確に混ぜ合わせ、正確なグレーを作ることができるようになる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순수한 색조를 정확하게 혼합하고 정확한 회색을 만드는 데 능숙해지도록 색상 휠을 그립니다.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Çerxekî rengan boyax bike da ku tu di tevlihevkirina rengên saf de bi awayekî rast û afirandina gewrên rast de jêhatî bibî.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roda warna supaya anda pandai mencampurkan warna tulen dengan tepat, dan mencipta kelabu yang tepat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ശുദ്ധമായ നിറങ്ങൾ കൃത്യമായി കലർത്തുന്നതിലും കൃത്യമായ ചാരനിറങ്ങൾ സൃഷ്ടിക്കുന്നതിലും നിങ്ങൾക്ക് വൈദഗ്ദ്ധ്യം ലഭിക്കുന്നതിന് ഒരു കളർ വീൽ പെയിന്റ്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शुद्ध रङहरू सही तरिकाले मिसाउन र सही खैरो रङ सिर्जना गर्न तपाईं रङ चक्र रंगाउनुहोस्।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څرخ رنګ کړئ ترڅو تاسو په سمه توګه خالص رنګونه مخلوط کړئ، او دقیق خړ رنګونه جوړ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Pinte um círculo cromático para que você se torne bom em misturar cores puras com precisão e criar tons de cinza exatos.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ਰੰਗ ਚੱਕਰ ਪੇਂਟ ਕਰੋ ਤਾਂ ਜੋ ਤੁਸੀਂ ਸ਼ੁੱਧ ਰੰਗਾਂ ਨੂੰ ਸਹੀ ਢੰਗ ਨਾਲ ਮਿਲਾਉਣ ਅਤੇ ਸਹੀ ਸਲੇਟੀ ਰੰਗ ਬਣਾਉਣ ਵਿੱਚ ਮਾਹਰ ਹੋ ਸਕੋ।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Нарисуйте цветовой круг, чтобы научиться точно смешивать чистые оттенки и создавать правильные оттенки серого.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Нацртајте коло боја како бисте постали добри у прецизном мешању чистих нијанси и стварању прецизних сивих тонова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 giraangiraha midabka si aad ugu fiicnaato isku dhafka midabada saafiga ah si sax ah, iyo abuurista cawl sax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una rueda de colores para que mejores tu habilidad para mezclar tonos puros con precisión y crear grises exactos.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Cetkeun roda warna supados anjeun tiasa nyampur warna murni sacara akurat, sareng nyiptakeun warna abu-abu anu akurat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gurudumu la rangi ili uwe mzuri katika kuchanganya hues safi kwa usahihi, na kuunda kijivu sahihi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Måla en färgcirkel så att du blir bra på att blanda rena nyanser korrekt och skapa exakta gråtoner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Kulayan ang isang color wheel upang maging mahusay ka sa paghahalo ng mga purong kulay nang tumpak, at lumikha ng tumpak na mga kulay 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தூய சாயல்களைத் துல்லியமாகக் கலந்து, துல்லியமான சாம்பல் நிறங்களை உருவாக்குவதில் நீங்கள் சிறந்தவராக மாற, ஒரு வண்ணச் சக்கரத்தை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ระบายสีวงล้อสีเพื่อให้คุณเก่งในการผสมเฉดสีบริสุทธิ์อย่างแม่นยำและสร้างสีเทาที่ถูกต้อง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 tonları doğru bir şekilde karıştırmada ve doğru griler oluşturmada iyi olmak için bir renk çarkı çizin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Намалюйте колірне коло, щоб навчитися точно змішувати чисті відтінки та створювати точні сірі відтінки.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رنگین پہیے کو پینٹ کریں تاکہ آپ خالص رنگوں کو درست طریقے سے ملانے اور درست گرے بنانے میں اچھے بن جائیں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một vòng tròn màu để bạn có thể pha trộn các sắc thái tinh khiết một cách chính xác và tạo ra màu xám chính xác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cc2c636d6d_0_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cc2c636d6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One row of pure hues. One row of whites. (add white) One row of grey. (add the complimentary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Një rresht me nuanca të pastra. Një rresht me të bardha. (shto të bardhë) Një rresht me gri. (shto ngjyrën plotësuese)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 ረድፍ ንጹህ ቀለሞች. አንድ ረድፍ ነጭ. (ነጭ ጨምር) አንድ ረድፍ ግራጫ. (የደመቀውን ቀለም ጨምር)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 من الألوان النقية. صف من الأبيض. (أضف الأبيض) وصف من الرمادي. (أضف اللون المكمل)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Մեկ շարք մաքուր երանգներ։ Մեկ շարք սպիտակներ։ (ավելացրեք սպիտակ)։ Մեկ շարք մոխրագույն։ (ավելացրեք լրացուցիչ գույնը)։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 fila de tons purs. Una fila de blancs. (afegeix blanc). Una fila de gris. (afegeix el color complementari).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一排纯色。一排白色。（添加白色）一排灰色。（添加补色）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Eén rij pure tinten. Eén rij wit. (voeg wit toe). Eén rij grijs. (voeg de complementaire kleur toe).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ردیف از رنگ‌های خالص. یک ردیف از سفید. (سفید اضافه کنید) یک ردیف از خاکستری. (رنگ مکمل را اضافه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Une rangée de teintes pures. Une rangée de blancs. (ajouter du blanc) Une rangée de gris. (ajouter la couleur complémentaire)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Eine Reihe reiner Farbtöne. Eine Reihe Weiß. (Weiß hinzufügen). Eine Reihe Grau. (Komplementärfarbe hinzufügen).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શુદ્ધ રંગોની એક પંક્તિ. સફેદ રંગની એક પંક્તિ. (સફેદ ઉમેરો) રાખોડી રંગની એક પંક્તિ. (વધુ પૂરતો રંગ ઉમેરો)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शुद्ध रंगों की एक पंक्ति। सफ़ेद रंगों की एक पंक्ति। (सफ़ेद जोड़ें) स्लेटी रंगों की एक पंक्ति। (पूरक रंग जोड़ें)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 fila di tinte pure. Una fila di bianchi. (aggiungere il bianco). Una fila di grigi. (aggiungere il colore complementare).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純色を1列。白を1列。（白を加える）灰色を1列。（補色を加える）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순수한 색조의 한 줄. 흰색의 한 줄. (흰색을 더하세요) 회색의 한 줄. (보색을 더하세요)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Rêzek ji rengên saf. Rêzek ji spîyan. (spî lê zêde bike) Rêzek ji gewr. (rengê temamker lê zêde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Satu baris warna tulen. Satu barisan putih. (tambah putih) Satu baris kelabu. (tambah warna percuma)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ശുദ്ധമായ നിറങ്ങളുടെ ഒരു വരി. വെള്ള നിറങ്ങളുടെ ഒരു വരി. (വെള്ള ചേർക്കുക) ചാരനിറത്തിന്റെ ഒരു വരി. (പൂരക നിറം ചേർക്കുക)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शुद्ध रङको एक पङ्क्ति। सेतो रङको एक पङ्क्ति। (सेतो थप्नुहोस्) खैरो रङको एक पङ्क्ति। (स्वादिष्ट रङ थप्नुहोस्)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خالصو رنګونو یوه قطار. د سپینو یوه قطار. (سپین اضافه کړئ) د خړ رنګ یوه قطار. (مکمل رنګ اضافه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Uma fileira de tons puros. Uma fileira de brancos. (adicione branco). Uma fileira de cinza. (adicione a cor complementar).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ਸ਼ੁੱਧ ਰੰਗਾਂ ਦੀ ਇੱਕ ਕਤਾਰ। ਚਿੱਟੇ ਰੰਗਾਂ ਦੀ ਇੱਕ ਕਤਾਰ। (ਚਿੱਟਾ ਜੋੜੋ) ਸਲੇਟੀ ਰੰਗ ਦੀ ਇੱਕ ਕਤਾਰ। (ਮੁਫ਼ਤ ਰੰਗ ਸ਼ਾਮਲ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Один ряд чистых оттенков. Один ряд белых. (добавьте белый). Один ряд серых. (добавьте дополнительный цвет).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Један ред чистих нијанси. Један ред белих. (додајте белу) Један ред сивих. (додајте комплементарну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Hal saf oo midabyo saafi ah. Hal saf oo caddaan ah. (ku dar cad) Hal saf oo cawl ah. (ku dar midabka sharafta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 fila de tonos puros. Una fila de blancos (añadir blanco). Una fila de grises (añadir el color complementario).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Hiji jajar warna murni. Hiji jajaran bodas. (tambah bodas) Hiji jajar abu. (Tambihkeun warna gratis)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moja ya hues safi. Safu moja ya wazungu. (ongeza nyeupe) Safu moja ya kijivu. (Ongeza rangi ya kupendeza)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rad med rena nyanser. En rad med vita. (lägg till vitt). En rad med grått. (lägg till komplementfärgen).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Isang hilera ng mga purong kulay. Isang hilera ng mga puti. (idagdag ang puti) Isang hilera ng kulay abo. (idagdag ang komplimentaryong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வரிசை தூய சாயல்கள். ஒரு வரிசை வெள்ளை நிறங்கள். (வெள்ளை நிறத்தைச் சேர்க்கவும்) ஒரு வரிசை சாம்பல் நிறங்கள். (நிரப்பு நிறத்தைச் சேர்க்கவும்)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แถวหนึ่งเป็นสีบริสุทธิ์ แถวหนึ่งเป็นสีขาว (เพิ่มสีขาว) แถวหนึ่งเป็นสีเทา (เพิ่มสีที่เข้ากัน)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sıra saf tonlar. Bir sıra beyazlar. (beyaz ekleyin) Bir sıra griler. (tamamlayıcı rengi ekleyin)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Один ряд чистих відтінків. Один ряд білого. (додайте білий). Один ряд сірого. (додайте додатковий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خالص رنگوں کی ایک قطار۔ سفیدوں کی ایک قطار۔ (سفید شامل کریں) بھوری رنگ کی ایک قطار۔ (معافی رنگ شامل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Một hàng màu thuần túy. Một hàng màu trắng. (thêm màu trắng). Một hàng màu xám. (thêm màu bổ 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a14133a3ea_1_2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a14133a3ea_1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11/7/2025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颜色混合：绿色 = 黄色 + 青色，蓝紫色 = 青色 + 品红色，红橙色 = 品红色 + 黄色，黑色 = 黄色 + 青色 + 品红色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des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Farben mischen: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Vermelho-alaranjado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 violeta = Cian + magenta, Rojo anaranjado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75ad04ed7b_1_14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275ad04ed7b_1_1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c35b48c1c5_0_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1c35b48c1c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ee3938dd55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ee3938dd5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75ad04ed7b_1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75ad04ed7b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teksturale: Ndërtimi i aftësive, Zhvillimi i ideve, Vizatimi i vijave, Shtresa e parë, Shtresa e dytë, Rregullimi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ስዕል፣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զարգացում, Գաղափարի զարգացում, Գծանկարչություն, Առաջին շերտ, Երկրորդ շերտ, Կարգավորում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 les exploracions texturals: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纹理探索时间线：技能培养、构思发展、线稿绘制、第一层、第二层、调整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کاوش‌های بافتی: مهارت‌آموزی، توسعه ایده، طراحی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Acquisition de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Zeitlicher Ablauf der Texturforschung: Fertigkeitsaufbau,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વિચાર વિકાસ, રેખાંકન,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keşfên teksturî: Avakirina jêhatîbûnê, Pêşxistina ramanê, Xêzkirina xêzan, Qata yekem, Qata duyem, Sererastkirin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പര്യവേഷണങ്ങളുടെ ടൈംലൈൻ: നൈപുണ്യ വികസനം, ആശയ വികസനം, രേഖാചിത്രം, ആദ്യ പാളി, രണ്ടാമത്തെ പാളി, ക്രമീകരണം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अन्वेषण समयरेखा: सीप निर्माण, विचार विकास,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متني پلټنو مهال ویش: د مهارتونو جوړول، د مفکورې پراختیا، د کرښې انځور، لومړی طبقه، دوهم طبقه،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da exploração textural: Desenvolvimento de habilidades, Criação de ideias, Desenho de linhas, Primeira camada, Segunda camada, Ajustes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ਐਕਸਪਲੋਰੇਸ਼ਨ ਟਾਈਮਲਾਈਨ: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текстура: Развијање вештина, Развој идеје,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exploraciones texturales: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texturella utforskningar: Färdighetsbyggande, Idéutveckling, Linjeteckning,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அமைப்பு ஆய்வுகளுக்கான காலவரிசை: திறன் மேம்பாடு, யோசனை மேம்பாடு, கோடு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дослідження текстур: розвиток навичок, розробка ідей, малювання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75ad04ed7b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75ad04ed7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1.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2.xml"/><Relationship Id="rId3" Type="http://schemas.openxmlformats.org/officeDocument/2006/relationships/image" Target="../media/image7.jpg"/><Relationship Id="rId4" Type="http://schemas.openxmlformats.org/officeDocument/2006/relationships/image" Target="../media/image5.jpg"/><Relationship Id="rId5" Type="http://schemas.openxmlformats.org/officeDocument/2006/relationships/image" Target="../media/image6.jpg"/><Relationship Id="rId6" Type="http://schemas.openxmlformats.org/officeDocument/2006/relationships/image" Target="../media/image11.jpg"/><Relationship Id="rId7"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2.xml"/><Relationship Id="rId3" Type="http://schemas.openxmlformats.org/officeDocument/2006/relationships/image" Target="../media/image3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 Id="rId3" Type="http://schemas.openxmlformats.org/officeDocument/2006/relationships/image" Target="../media/image3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 Id="rId3" Type="http://schemas.openxmlformats.org/officeDocument/2006/relationships/image" Target="../media/image3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 Id="rId3" Type="http://schemas.openxmlformats.org/officeDocument/2006/relationships/image" Target="../media/image3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14.png"/><Relationship Id="rId4" Type="http://schemas.openxmlformats.org/officeDocument/2006/relationships/image" Target="../media/image2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15.png"/><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18.png"/><Relationship Id="rId4" Type="http://schemas.openxmlformats.org/officeDocument/2006/relationships/image" Target="../media/image17.png"/><Relationship Id="rId5" Type="http://schemas.openxmlformats.org/officeDocument/2006/relationships/image" Target="../media/image1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6.jpg"/><Relationship Id="rId4" Type="http://schemas.openxmlformats.org/officeDocument/2006/relationships/image" Target="../media/image29.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5.jpg"/><Relationship Id="rId4" Type="http://schemas.openxmlformats.org/officeDocument/2006/relationships/image" Target="../media/image32.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7.jpg"/><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www.instagram.com/boschparade/" TargetMode="External"/><Relationship Id="rId4" Type="http://schemas.openxmlformats.org/officeDocument/2006/relationships/hyperlink" Target="http://drive.google.com/file/d/1VkanXVSz62GUduRgTFOQEMKWPlpmwc4h/view" TargetMode="External"/><Relationship Id="rId5" Type="http://schemas.openxmlformats.org/officeDocument/2006/relationships/image" Target="../media/image10.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3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3.xml"/><Relationship Id="rId3" Type="http://schemas.openxmlformats.org/officeDocument/2006/relationships/image" Target="../media/image30.jpg"/><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5.xml"/><Relationship Id="rId3" Type="http://schemas.openxmlformats.org/officeDocument/2006/relationships/image" Target="../media/image15.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6"/>
          <p:cNvPicPr preferRelativeResize="0"/>
          <p:nvPr/>
        </p:nvPicPr>
        <p:blipFill>
          <a:blip r:embed="rId3">
            <a:alphaModFix/>
          </a:blip>
          <a:stretch>
            <a:fillRect/>
          </a:stretch>
        </p:blipFill>
        <p:spPr>
          <a:xfrm>
            <a:off x="0" y="-9"/>
            <a:ext cx="9143997" cy="6858010"/>
          </a:xfrm>
          <a:prstGeom prst="rect">
            <a:avLst/>
          </a:prstGeom>
          <a:noFill/>
          <a:ln>
            <a:noFill/>
          </a:ln>
        </p:spPr>
      </p:pic>
      <p:sp>
        <p:nvSpPr>
          <p:cNvPr id="116" name="Google Shape;116;p26"/>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17" name="Google Shape;117;p26"/>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18" name="Google Shape;118;p26"/>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19" name="Google Shape;119;p26"/>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20" name="Google Shape;120;p26"/>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121" name="Google Shape;121;p26"/>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122" name="Google Shape;122;p26"/>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6"/>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Today’s goal</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 sz="3800">
                <a:solidFill>
                  <a:srgbClr val="B7B7B7"/>
                </a:solidFill>
                <a:latin typeface="Average"/>
                <a:ea typeface="Average"/>
                <a:cs typeface="Average"/>
                <a:sym typeface="Average"/>
              </a:rPr>
              <a:t>Paint a </a:t>
            </a:r>
            <a:r>
              <a:rPr b="1" lang="en" sz="3800">
                <a:solidFill>
                  <a:srgbClr val="00FF00"/>
                </a:solidFill>
                <a:latin typeface="Average"/>
                <a:ea typeface="Average"/>
                <a:cs typeface="Average"/>
                <a:sym typeface="Average"/>
              </a:rPr>
              <a:t>colour wheel</a:t>
            </a:r>
            <a:r>
              <a:rPr lang="en" sz="3800">
                <a:solidFill>
                  <a:srgbClr val="B7B7B7"/>
                </a:solidFill>
                <a:latin typeface="Average"/>
                <a:ea typeface="Average"/>
                <a:cs typeface="Average"/>
                <a:sym typeface="Average"/>
              </a:rPr>
              <a:t> so that you become good at mixing pure hues accurately, and creating accurate greys</a:t>
            </a:r>
            <a:endParaRPr sz="3800">
              <a:solidFill>
                <a:srgbClr val="B7B7B7"/>
              </a:solidFill>
              <a:latin typeface="Average"/>
              <a:ea typeface="Average"/>
              <a:cs typeface="Average"/>
              <a:sym typeface="Average"/>
            </a:endParaRPr>
          </a:p>
        </p:txBody>
      </p:sp>
      <p:sp>
        <p:nvSpPr>
          <p:cNvPr descr="Translations" id="184" name="Google Shape;184;p36"/>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برسم عجلة الألوان حتى تصبح جيدًا في مزج الألوان النقية بدقة وإنشاء درجات اللون الرمادي الدقيقة</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画一个色轮，这样你就能熟练地混合纯色，并调出准确的灰色。</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یک چرخه رنگ بکشید تا در ترکیب دقیق رنگ‌های خالص و ایجاد خاکستری‌های دقیق مهارت پیدا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Male einen Farbkreis, damit du reine Farbtöne präzise mischen und genaue Grautöne erzeugen kannst.</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एक रंग चक्र बनाएं ताकि आप शुद्ध रंगों को सटीक रूप से मिश्रित करने और सटीक ग्रे रंग बनाने में कुशल बन सकें</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순수한 색조를 정확하게 혼합하고 정확한 회색을 만드는 데 능숙해지도록 색상 휠을 그립니다.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Çerxekî rengan boyax bike da ku tu di tevlihevkirina rengên saf de bi awayekî rast û afirandina gewrên rast de jêhatî bibî.</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Нацртајте коло боја како бисте постали добри у прецизном мешању чистих нијанси и стварању прецизних сивих тонова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Pinta una rueda de colores para que mejores tu habilidad para mezclar tonos puros con precisión y crear grises exactos.</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Kulayan ang isang color wheel upang maging mahusay ka sa paghahalo ng mga purong kulay nang tumpak, at lumikha ng tumpak na mga kulay abo</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Намалюйте колірне коло, щоб навчитися точно змішувати чисті відтінки та створювати точні сірі відтінки.</a:t>
            </a:r>
            <a:endParaRPr sz="1600">
              <a:solidFill>
                <a:srgbClr val="AAAAA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7"/>
          <p:cNvSpPr txBox="1"/>
          <p:nvPr/>
        </p:nvSpPr>
        <p:spPr>
          <a:xfrm>
            <a:off x="-50" y="2743200"/>
            <a:ext cx="2743200" cy="4617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b="1" lang="en" sz="1800">
                <a:solidFill>
                  <a:srgbClr val="00FF00"/>
                </a:solidFill>
                <a:latin typeface="Average"/>
                <a:ea typeface="Average"/>
                <a:cs typeface="Average"/>
                <a:sym typeface="Average"/>
              </a:rPr>
              <a:t>Water containers</a:t>
            </a:r>
            <a:endParaRPr b="1">
              <a:solidFill>
                <a:srgbClr val="00FF00"/>
              </a:solidFill>
            </a:endParaRPr>
          </a:p>
        </p:txBody>
      </p:sp>
      <p:sp>
        <p:nvSpPr>
          <p:cNvPr id="190" name="Google Shape;190;p37"/>
          <p:cNvSpPr txBox="1"/>
          <p:nvPr/>
        </p:nvSpPr>
        <p:spPr>
          <a:xfrm>
            <a:off x="50" y="6396300"/>
            <a:ext cx="2603100" cy="461700"/>
          </a:xfrm>
          <a:prstGeom prst="rect">
            <a:avLst/>
          </a:prstGeom>
          <a:no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1600"/>
              </a:spcAft>
              <a:buNone/>
            </a:pPr>
            <a:r>
              <a:rPr b="1" lang="en" sz="1800">
                <a:solidFill>
                  <a:srgbClr val="00FF00"/>
                </a:solidFill>
                <a:latin typeface="Average"/>
                <a:ea typeface="Average"/>
                <a:cs typeface="Average"/>
                <a:sym typeface="Average"/>
              </a:rPr>
              <a:t>Waxed paper p</a:t>
            </a:r>
            <a:r>
              <a:rPr b="1" lang="en" sz="1800">
                <a:solidFill>
                  <a:srgbClr val="00FF00"/>
                </a:solidFill>
                <a:latin typeface="Average"/>
                <a:ea typeface="Average"/>
                <a:cs typeface="Average"/>
                <a:sym typeface="Average"/>
              </a:rPr>
              <a:t>alette</a:t>
            </a:r>
            <a:endParaRPr b="1" sz="1800">
              <a:solidFill>
                <a:srgbClr val="00FF00"/>
              </a:solidFill>
              <a:latin typeface="Average"/>
              <a:ea typeface="Average"/>
              <a:cs typeface="Average"/>
              <a:sym typeface="Average"/>
            </a:endParaRPr>
          </a:p>
        </p:txBody>
      </p:sp>
      <p:pic>
        <p:nvPicPr>
          <p:cNvPr descr="5PCS White Plastic Palette Knife Set Painting Art Tools For Watercolors  Carving Oil Painting Artist Painting School Supplies|Palette| - AliExpress" id="191" name="Google Shape;191;p37"/>
          <p:cNvPicPr preferRelativeResize="0"/>
          <p:nvPr/>
        </p:nvPicPr>
        <p:blipFill>
          <a:blip r:embed="rId3">
            <a:alphaModFix/>
          </a:blip>
          <a:stretch>
            <a:fillRect/>
          </a:stretch>
        </p:blipFill>
        <p:spPr>
          <a:xfrm>
            <a:off x="6400800" y="0"/>
            <a:ext cx="2743200" cy="2743200"/>
          </a:xfrm>
          <a:prstGeom prst="rect">
            <a:avLst/>
          </a:prstGeom>
          <a:noFill/>
          <a:ln>
            <a:noFill/>
          </a:ln>
        </p:spPr>
      </p:pic>
      <p:sp>
        <p:nvSpPr>
          <p:cNvPr id="192" name="Google Shape;192;p37"/>
          <p:cNvSpPr txBox="1"/>
          <p:nvPr/>
        </p:nvSpPr>
        <p:spPr>
          <a:xfrm>
            <a:off x="6400800" y="2743200"/>
            <a:ext cx="2743200" cy="46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600"/>
              </a:spcAft>
              <a:buNone/>
            </a:pPr>
            <a:r>
              <a:rPr b="1" lang="en" sz="1800">
                <a:solidFill>
                  <a:srgbClr val="00FF00"/>
                </a:solidFill>
                <a:latin typeface="Average"/>
                <a:ea typeface="Average"/>
                <a:cs typeface="Average"/>
                <a:sym typeface="Average"/>
              </a:rPr>
              <a:t>Palette knife</a:t>
            </a:r>
            <a:endParaRPr b="1" sz="1800">
              <a:solidFill>
                <a:srgbClr val="00FF00"/>
              </a:solidFill>
              <a:latin typeface="Average"/>
              <a:ea typeface="Average"/>
              <a:cs typeface="Average"/>
              <a:sym typeface="Average"/>
            </a:endParaRPr>
          </a:p>
        </p:txBody>
      </p:sp>
      <p:sp>
        <p:nvSpPr>
          <p:cNvPr id="193" name="Google Shape;193;p37"/>
          <p:cNvSpPr txBox="1"/>
          <p:nvPr/>
        </p:nvSpPr>
        <p:spPr>
          <a:xfrm>
            <a:off x="6400800" y="6396300"/>
            <a:ext cx="2743200" cy="46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600"/>
              </a:spcAft>
              <a:buNone/>
            </a:pPr>
            <a:r>
              <a:rPr b="1" lang="en" sz="1800">
                <a:solidFill>
                  <a:srgbClr val="00FF00"/>
                </a:solidFill>
                <a:latin typeface="Average"/>
                <a:ea typeface="Average"/>
                <a:cs typeface="Average"/>
                <a:sym typeface="Average"/>
              </a:rPr>
              <a:t>Acrylic paint</a:t>
            </a:r>
            <a:endParaRPr b="1" sz="1800">
              <a:solidFill>
                <a:srgbClr val="00FF00"/>
              </a:solidFill>
              <a:latin typeface="Average"/>
              <a:ea typeface="Average"/>
              <a:cs typeface="Average"/>
              <a:sym typeface="Average"/>
            </a:endParaRPr>
          </a:p>
        </p:txBody>
      </p:sp>
      <p:sp>
        <p:nvSpPr>
          <p:cNvPr id="194" name="Google Shape;194;p37"/>
          <p:cNvSpPr txBox="1"/>
          <p:nvPr/>
        </p:nvSpPr>
        <p:spPr>
          <a:xfrm>
            <a:off x="2965625" y="0"/>
            <a:ext cx="3204000" cy="1158900"/>
          </a:xfrm>
          <a:prstGeom prst="rect">
            <a:avLst/>
          </a:prstGeom>
          <a:no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1600"/>
              </a:spcAft>
              <a:buNone/>
            </a:pPr>
            <a:r>
              <a:rPr lang="en" sz="3200">
                <a:solidFill>
                  <a:srgbClr val="FFFFFF"/>
                </a:solidFill>
                <a:latin typeface="Oswald"/>
                <a:ea typeface="Oswald"/>
                <a:cs typeface="Oswald"/>
                <a:sym typeface="Oswald"/>
              </a:rPr>
              <a:t>What do you need to paint with acrylic?</a:t>
            </a:r>
            <a:endParaRPr b="1" sz="2900">
              <a:solidFill>
                <a:srgbClr val="FFFFFF"/>
              </a:solidFill>
              <a:latin typeface="Average"/>
              <a:ea typeface="Average"/>
              <a:cs typeface="Average"/>
              <a:sym typeface="Average"/>
            </a:endParaRPr>
          </a:p>
        </p:txBody>
      </p:sp>
      <p:sp>
        <p:nvSpPr>
          <p:cNvPr id="195" name="Google Shape;195;p37"/>
          <p:cNvSpPr txBox="1"/>
          <p:nvPr/>
        </p:nvSpPr>
        <p:spPr>
          <a:xfrm>
            <a:off x="3200400" y="6397275"/>
            <a:ext cx="2743200" cy="46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1600"/>
              </a:spcAft>
              <a:buNone/>
            </a:pPr>
            <a:r>
              <a:rPr b="1" lang="en" sz="1800">
                <a:solidFill>
                  <a:srgbClr val="00FF00"/>
                </a:solidFill>
                <a:latin typeface="Average"/>
                <a:ea typeface="Average"/>
                <a:cs typeface="Average"/>
                <a:sym typeface="Average"/>
              </a:rPr>
              <a:t>Brushes</a:t>
            </a:r>
            <a:endParaRPr b="1" sz="1800">
              <a:solidFill>
                <a:srgbClr val="00FF00"/>
              </a:solidFill>
              <a:latin typeface="Average"/>
              <a:ea typeface="Average"/>
              <a:cs typeface="Average"/>
              <a:sym typeface="Average"/>
            </a:endParaRPr>
          </a:p>
        </p:txBody>
      </p:sp>
      <p:pic>
        <p:nvPicPr>
          <p:cNvPr descr="10 uses for yogurt cups | Yogurt cups, Plastic container crafts, Diy cups" id="196" name="Google Shape;196;p37"/>
          <p:cNvPicPr preferRelativeResize="0"/>
          <p:nvPr/>
        </p:nvPicPr>
        <p:blipFill>
          <a:blip r:embed="rId4">
            <a:alphaModFix/>
          </a:blip>
          <a:stretch>
            <a:fillRect/>
          </a:stretch>
        </p:blipFill>
        <p:spPr>
          <a:xfrm>
            <a:off x="0" y="0"/>
            <a:ext cx="2743200" cy="2743200"/>
          </a:xfrm>
          <a:prstGeom prst="rect">
            <a:avLst/>
          </a:prstGeom>
          <a:noFill/>
          <a:ln>
            <a:noFill/>
          </a:ln>
        </p:spPr>
      </p:pic>
      <p:pic>
        <p:nvPicPr>
          <p:cNvPr descr="Acrylic Brushes | Winsor &amp; Newton" id="197" name="Google Shape;197;p37"/>
          <p:cNvPicPr preferRelativeResize="0"/>
          <p:nvPr/>
        </p:nvPicPr>
        <p:blipFill>
          <a:blip r:embed="rId5">
            <a:alphaModFix/>
          </a:blip>
          <a:stretch>
            <a:fillRect/>
          </a:stretch>
        </p:blipFill>
        <p:spPr>
          <a:xfrm>
            <a:off x="3265862" y="3841026"/>
            <a:ext cx="2602950" cy="2602950"/>
          </a:xfrm>
          <a:prstGeom prst="rect">
            <a:avLst/>
          </a:prstGeom>
          <a:noFill/>
          <a:ln>
            <a:noFill/>
          </a:ln>
        </p:spPr>
      </p:pic>
      <p:pic>
        <p:nvPicPr>
          <p:cNvPr descr="Liquitex BASICS® Acrylic Paint 4oz. | Michaels" id="198" name="Google Shape;198;p37"/>
          <p:cNvPicPr preferRelativeResize="0"/>
          <p:nvPr/>
        </p:nvPicPr>
        <p:blipFill>
          <a:blip r:embed="rId6">
            <a:alphaModFix/>
          </a:blip>
          <a:stretch>
            <a:fillRect/>
          </a:stretch>
        </p:blipFill>
        <p:spPr>
          <a:xfrm>
            <a:off x="6531525" y="3841025"/>
            <a:ext cx="2602950" cy="2602950"/>
          </a:xfrm>
          <a:prstGeom prst="rect">
            <a:avLst/>
          </a:prstGeom>
          <a:noFill/>
          <a:ln>
            <a:noFill/>
          </a:ln>
        </p:spPr>
      </p:pic>
      <p:sp>
        <p:nvSpPr>
          <p:cNvPr descr="Translations" id="199" name="Google Shape;199;p37"/>
          <p:cNvSpPr txBox="1"/>
          <p:nvPr/>
        </p:nvSpPr>
        <p:spPr>
          <a:xfrm>
            <a:off x="2743150" y="1158900"/>
            <a:ext cx="3657600" cy="268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300">
                <a:solidFill>
                  <a:srgbClr val="AAAAAA"/>
                </a:solidFill>
                <a:latin typeface="Average"/>
                <a:ea typeface="Average"/>
                <a:cs typeface="Average"/>
                <a:sym typeface="Average"/>
              </a:rPr>
              <a:t>ماذا تحتاج للرسم بالاكريليك؟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使用丙烯颜料作画需要哪些材料？</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برای رنگ آمیزی با اکریلیک به چه چیزهایی نیاز داریم؟</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Was benötigt man zum Malen mit Acrylfarben?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ऐक्रेलिक से पेंट करने के लिए आपको क्या चाहिए?</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아크릴로 그림을 그리려면 무엇이 필요한가요?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Ji bo boyaxkirina bi akrîlîk çi hewce ye?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Шта вам је потребно за сликање акрилним бојама?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¿Qué necesitas para pintar con acrílico?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Ano ang kailangan mong ipinta gamit ang acrylic?</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Що потрібно для малювання акрилом?</a:t>
            </a:r>
            <a:endParaRPr sz="1300">
              <a:solidFill>
                <a:srgbClr val="CACACA"/>
              </a:solidFill>
              <a:latin typeface="Average"/>
              <a:ea typeface="Average"/>
              <a:cs typeface="Average"/>
              <a:sym typeface="Average"/>
            </a:endParaRPr>
          </a:p>
        </p:txBody>
      </p:sp>
      <p:pic>
        <p:nvPicPr>
          <p:cNvPr id="200" name="Google Shape;200;p37"/>
          <p:cNvPicPr preferRelativeResize="0"/>
          <p:nvPr/>
        </p:nvPicPr>
        <p:blipFill>
          <a:blip r:embed="rId7">
            <a:alphaModFix/>
          </a:blip>
          <a:stretch>
            <a:fillRect/>
          </a:stretch>
        </p:blipFill>
        <p:spPr>
          <a:xfrm>
            <a:off x="-50" y="3841025"/>
            <a:ext cx="2602949" cy="2600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9"/>
          <p:cNvSpPr txBox="1"/>
          <p:nvPr/>
        </p:nvSpPr>
        <p:spPr>
          <a:xfrm>
            <a:off x="0" y="38100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100">
                <a:solidFill>
                  <a:srgbClr val="FFFFFF"/>
                </a:solidFill>
                <a:latin typeface="Oswald"/>
                <a:ea typeface="Oswald"/>
                <a:cs typeface="Oswald"/>
                <a:sym typeface="Oswald"/>
              </a:rPr>
              <a:t>Health and safety for acrylic paint</a:t>
            </a:r>
            <a:endParaRPr sz="5100">
              <a:solidFill>
                <a:srgbClr val="FFFFFF"/>
              </a:solidFill>
              <a:latin typeface="Oswald"/>
              <a:ea typeface="Oswald"/>
              <a:cs typeface="Oswald"/>
              <a:sym typeface="Oswald"/>
            </a:endParaRPr>
          </a:p>
        </p:txBody>
      </p:sp>
      <p:sp>
        <p:nvSpPr>
          <p:cNvPr descr="Translations" id="210" name="Google Shape;210;p39"/>
          <p:cNvSpPr txBox="1"/>
          <p:nvPr/>
        </p:nvSpPr>
        <p:spPr>
          <a:xfrm>
            <a:off x="0" y="1651000"/>
            <a:ext cx="9144000" cy="46743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الصحة والسلامة للطلاء الأكريليكي</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丙烯颜料的健康与安全</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بهداشت و ایمنی در استفاده از رنگ اکریلیک</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Gesundheit und Sicherheit bei Acrylfarben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 के लिए स्वास्थ्य और सुरक्षा</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페인트의 건강과 안전</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Tendurustî û ewlehî ji bo boyaxa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Здравље и безбедност акрилних боја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Salud y seguridad en la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Kalusugan at kaligtasan para sa acrylic na pintura</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Безпека та гігієна праці при використанні акрилової фарби</a:t>
            </a:r>
            <a:endParaRPr sz="4500">
              <a:solidFill>
                <a:srgbClr val="CACACA"/>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FFFFFF"/>
                </a:solidFill>
                <a:latin typeface="Oswald"/>
                <a:ea typeface="Oswald"/>
                <a:cs typeface="Oswald"/>
                <a:sym typeface="Oswald"/>
              </a:rPr>
              <a:t>Acrylic paint is pigment suspended in liquid plastic</a:t>
            </a:r>
            <a:endParaRPr sz="52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B7B7B7"/>
              </a:solidFill>
              <a:latin typeface="Average"/>
              <a:ea typeface="Average"/>
              <a:cs typeface="Average"/>
              <a:sym typeface="Average"/>
            </a:endParaRPr>
          </a:p>
          <a:p>
            <a:pPr indent="0" lvl="0" marL="0" rtl="0" algn="ctr">
              <a:spcBef>
                <a:spcPts val="0"/>
              </a:spcBef>
              <a:spcAft>
                <a:spcPts val="0"/>
              </a:spcAft>
              <a:buNone/>
            </a:pPr>
            <a:r>
              <a:rPr lang="en" sz="4000">
                <a:solidFill>
                  <a:srgbClr val="B7B7B7"/>
                </a:solidFill>
                <a:latin typeface="Average"/>
                <a:ea typeface="Average"/>
                <a:cs typeface="Average"/>
                <a:sym typeface="Average"/>
              </a:rPr>
              <a:t>This plastic dries to become semi-transparent and flexible</a:t>
            </a:r>
            <a:endParaRPr sz="4000">
              <a:solidFill>
                <a:srgbClr val="B7B7B7"/>
              </a:solidFill>
              <a:latin typeface="Average"/>
              <a:ea typeface="Average"/>
              <a:cs typeface="Average"/>
              <a:sym typeface="Average"/>
            </a:endParaRPr>
          </a:p>
        </p:txBody>
      </p:sp>
      <p:sp>
        <p:nvSpPr>
          <p:cNvPr descr="Translations" id="216" name="Google Shape;216;p4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الطلاء الأكريليكي هو عبارة عن صبغة معلقة في البلاستيك السائل</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丙烯颜料是将颜料悬浮在液态塑料中。</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رنگ اکریلیک رنگدانه‌ای است که در پلاستیک مایع معلق است</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Acrylfarbe ist Pigment, das in flüssigem Kunststoff suspendiert ist.</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ऐक्रेलिक पेंट तरल प्लास्टिक में निलंबित वर्णक है</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아크릴 페인트는 액체 플라스틱에 현탁된 안료입니다.</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Boyaxa akrîlîk rengdêrek e ku di nav plastîka şile de daliqandî ye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Акрилна боја је пигмент суспендован у течној пластици</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La pintura acrílica es pigmento suspendido en plástico líquido.</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Ang acrylic na pintura ay pigment na sinuspinde sa likidong plastik</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Акрилова фарба - це пігмент, суспендований у рідкому пластику.</a:t>
            </a:r>
            <a:endParaRPr sz="2550">
              <a:solidFill>
                <a:srgbClr val="AAAAAA"/>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4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300">
                <a:solidFill>
                  <a:srgbClr val="FFFFFF"/>
                </a:solidFill>
                <a:latin typeface="Oswald"/>
                <a:ea typeface="Oswald"/>
                <a:cs typeface="Oswald"/>
                <a:sym typeface="Oswald"/>
              </a:rPr>
              <a:t>The paint we use is not allergenic nor poisonous</a:t>
            </a:r>
            <a:endParaRPr sz="5300">
              <a:solidFill>
                <a:srgbClr val="FFFFFF"/>
              </a:solidFill>
              <a:latin typeface="Oswald"/>
              <a:ea typeface="Oswald"/>
              <a:cs typeface="Oswald"/>
              <a:sym typeface="Oswald"/>
            </a:endParaRPr>
          </a:p>
          <a:p>
            <a:pPr indent="0" lvl="0" marL="0" rtl="0" algn="ctr">
              <a:spcBef>
                <a:spcPts val="0"/>
              </a:spcBef>
              <a:spcAft>
                <a:spcPts val="0"/>
              </a:spcAft>
              <a:buNone/>
            </a:pPr>
            <a:r>
              <a:t/>
            </a:r>
            <a:endParaRPr sz="5300">
              <a:solidFill>
                <a:srgbClr val="FFFFFF"/>
              </a:solidFill>
              <a:latin typeface="Oswald"/>
              <a:ea typeface="Oswald"/>
              <a:cs typeface="Oswald"/>
              <a:sym typeface="Oswald"/>
            </a:endParaRPr>
          </a:p>
          <a:p>
            <a:pPr indent="0" lvl="0" marL="0" rtl="0" algn="ctr">
              <a:spcBef>
                <a:spcPts val="0"/>
              </a:spcBef>
              <a:spcAft>
                <a:spcPts val="0"/>
              </a:spcAft>
              <a:buNone/>
            </a:pPr>
            <a:r>
              <a:rPr lang="en" sz="10100">
                <a:solidFill>
                  <a:srgbClr val="FFFFFF"/>
                </a:solidFill>
                <a:latin typeface="Oswald"/>
                <a:ea typeface="Oswald"/>
                <a:cs typeface="Oswald"/>
                <a:sym typeface="Oswald"/>
              </a:rPr>
              <a:t>☠️</a:t>
            </a:r>
            <a:endParaRPr sz="10100">
              <a:solidFill>
                <a:srgbClr val="FFFFFF"/>
              </a:solidFill>
              <a:latin typeface="Oswald"/>
              <a:ea typeface="Oswald"/>
              <a:cs typeface="Oswald"/>
              <a:sym typeface="Oswald"/>
            </a:endParaRPr>
          </a:p>
        </p:txBody>
      </p:sp>
      <p:sp>
        <p:nvSpPr>
          <p:cNvPr descr="Translations" id="222" name="Google Shape;222;p4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الطلاء الذي نستخدمه غير مسبب للحساسية ولا سام</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我们使用的油漆既不致敏也不有毒。</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رنگی که استفاده می‌کنیم نه حساسیت‌زا است و نه سمی</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Die von uns verwendete Farbe ist weder allergen noch giftig.</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हम जो पेंट इस्तेमाल करते हैं वह न तो एलर्जी पैदा करने वाला है और न ही जहरीला</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우리가 사용하는 페인트는 알레르기성이나 독성이 없습니다.</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Boyaxa ku em bikar tînin ne alerjîk e û ne jî jehrîn 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Боја коју користимо није алергена нити отровна</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La pintura que utilizamos no es alergénica ni tóxica.</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Ang pintura na ginagamit namin ay hindi allergenic o lason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Фарба, яку ми використовуємо, не є алергенною та не отруйною</a:t>
            </a:r>
            <a:endParaRPr sz="2900">
              <a:solidFill>
                <a:srgbClr val="AAAAAA"/>
              </a:solidFill>
              <a:latin typeface="Average"/>
              <a:ea typeface="Average"/>
              <a:cs typeface="Average"/>
              <a:sym typeface="Average"/>
            </a:endParaRPr>
          </a:p>
        </p:txBody>
      </p:sp>
      <p:sp>
        <p:nvSpPr>
          <p:cNvPr id="223" name="Google Shape;223;p41"/>
          <p:cNvSpPr txBox="1"/>
          <p:nvPr/>
        </p:nvSpPr>
        <p:spPr>
          <a:xfrm>
            <a:off x="1684500" y="4276725"/>
            <a:ext cx="1431600" cy="110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t>❌</a:t>
            </a:r>
            <a:endParaRPr sz="6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2"/>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While it is still wet, it is easy to clean with </a:t>
            </a:r>
            <a:r>
              <a:rPr lang="en" sz="4800">
                <a:solidFill>
                  <a:srgbClr val="00FF00"/>
                </a:solidFill>
                <a:latin typeface="Oswald"/>
                <a:ea typeface="Oswald"/>
                <a:cs typeface="Oswald"/>
                <a:sym typeface="Oswald"/>
              </a:rPr>
              <a:t>soap and water</a:t>
            </a:r>
            <a:endParaRPr sz="4800">
              <a:solidFill>
                <a:srgbClr val="00FF00"/>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Once it is dry, it is very difficult to remove</a:t>
            </a:r>
            <a:endParaRPr sz="3600">
              <a:solidFill>
                <a:srgbClr val="B7B7B7"/>
              </a:solidFill>
              <a:latin typeface="Average"/>
              <a:ea typeface="Average"/>
              <a:cs typeface="Average"/>
              <a:sym typeface="Average"/>
            </a:endParaRPr>
          </a:p>
        </p:txBody>
      </p:sp>
      <p:sp>
        <p:nvSpPr>
          <p:cNvPr descr="Translations" id="229" name="Google Shape;229;p4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بينما لا يزال رطبًا، من السهل تنظيفه بالماء والصابون</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趁它还湿的时候，用肥皂和水很容易清洗干净。</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در حالی که هنوز مرطوب است، به راحتی با آب و صابون تمیز می‌شود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Solange es noch feucht ist, lässt es sich leicht mit Seife und Wasser reinigen.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जब यह अभी भी गीला है, तो इसे साबुन और पानी से साफ करना आसान है</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아직 젖어 있을 때는 비누와 물로 쉽게 세척할 수 있습니다.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Dema ku hîn jî şil e, bi sabûn û avê paqijkirina wê hêsan 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Док је још мокро, лако се чисти сапуном и водом</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Mientras aún esté húmeda, es fácil de limpiar con agua y jabón.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Habang basa pa ito, madali itong linisin gamit ang sabon at tubig</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Поки він ще мокрий, його легко очистити водою з милом</a:t>
            </a:r>
            <a:endParaRPr sz="2100">
              <a:solidFill>
                <a:srgbClr val="AAAAAA"/>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Please wear an </a:t>
            </a:r>
            <a:r>
              <a:rPr lang="en" sz="4800">
                <a:solidFill>
                  <a:srgbClr val="00FF00"/>
                </a:solidFill>
                <a:latin typeface="Oswald"/>
                <a:ea typeface="Oswald"/>
                <a:cs typeface="Oswald"/>
                <a:sym typeface="Oswald"/>
              </a:rPr>
              <a:t>apron</a:t>
            </a:r>
            <a:endParaRPr sz="4800">
              <a:solidFill>
                <a:srgbClr val="00FF00"/>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Please pull up your </a:t>
            </a:r>
            <a:r>
              <a:rPr b="1" lang="en" sz="3600">
                <a:solidFill>
                  <a:srgbClr val="00FF00"/>
                </a:solidFill>
                <a:latin typeface="Average"/>
                <a:ea typeface="Average"/>
                <a:cs typeface="Average"/>
                <a:sym typeface="Average"/>
              </a:rPr>
              <a:t>sleeves</a:t>
            </a:r>
            <a:endParaRPr b="1" sz="3600">
              <a:solidFill>
                <a:srgbClr val="00FF00"/>
              </a:solidFill>
              <a:latin typeface="Average"/>
              <a:ea typeface="Average"/>
              <a:cs typeface="Average"/>
              <a:sym typeface="Average"/>
            </a:endParaRPr>
          </a:p>
        </p:txBody>
      </p:sp>
      <p:sp>
        <p:nvSpPr>
          <p:cNvPr descr="Translations" id="235" name="Google Shape;235;p4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من فضلك، ارتدِ مئزرًا. من فضلك، ارفع أكمامك.</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请穿上围裙。请卷起袖子。</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لطفا پیشبند بپوشید. لطفا آستین‌هایتان را بالا بزنید.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Bitte tragen Sie eine Schürze. Bitte krempeln Sie Ihre Ärmel hoch.</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कृपया एप्रन पहनें। कृपया अपनी आस्तीन ऊपर कर लें।</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앞치마를 착용해 주세요. 소매를 걷어 올려주세요.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Ji kerema xwe pêşgîrek li xwe bikin. Ji kerema xwe milên xwe vekin.</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Молим вас, носите кецељу. Молим вас, засучите рукаве.</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Por favor, póngase un delantal. Por favor, súbase las mangas.</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Mangyaring magsuot ng apron. Mangyaring hilahin ang iyong manggas.</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Будь ласка, одягніть фартух. Будь ласка, засукайте рукави.</a:t>
            </a:r>
            <a:endParaRPr sz="2400">
              <a:solidFill>
                <a:srgbClr val="AAAAA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4"/>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100">
                <a:solidFill>
                  <a:srgbClr val="FFFFFF"/>
                </a:solidFill>
                <a:latin typeface="Oswald"/>
                <a:ea typeface="Oswald"/>
                <a:cs typeface="Oswald"/>
                <a:sym typeface="Oswald"/>
              </a:rPr>
              <a:t>If you get paint on your clothes, it is probably not coming out</a:t>
            </a:r>
            <a:endParaRPr sz="4100">
              <a:solidFill>
                <a:srgbClr val="FFFFFF"/>
              </a:solidFill>
              <a:latin typeface="Oswald"/>
              <a:ea typeface="Oswald"/>
              <a:cs typeface="Oswald"/>
              <a:sym typeface="Oswald"/>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rPr lang="en" sz="2400">
                <a:solidFill>
                  <a:srgbClr val="B7B7B7"/>
                </a:solidFill>
                <a:latin typeface="Average"/>
                <a:ea typeface="Average"/>
                <a:cs typeface="Average"/>
                <a:sym typeface="Average"/>
              </a:rPr>
              <a:t>Add </a:t>
            </a:r>
            <a:r>
              <a:rPr b="1" lang="en" sz="2400">
                <a:solidFill>
                  <a:srgbClr val="00FF00"/>
                </a:solidFill>
                <a:latin typeface="Average"/>
                <a:ea typeface="Average"/>
                <a:cs typeface="Average"/>
                <a:sym typeface="Average"/>
              </a:rPr>
              <a:t>soap and water</a:t>
            </a:r>
            <a:r>
              <a:rPr lang="en" sz="2400">
                <a:solidFill>
                  <a:srgbClr val="B7B7B7"/>
                </a:solidFill>
                <a:latin typeface="Average"/>
                <a:ea typeface="Average"/>
                <a:cs typeface="Average"/>
                <a:sym typeface="Average"/>
              </a:rPr>
              <a:t> immediately.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rPr lang="en" sz="2400">
                <a:solidFill>
                  <a:srgbClr val="B7B7B7"/>
                </a:solidFill>
                <a:latin typeface="Average"/>
                <a:ea typeface="Average"/>
                <a:cs typeface="Average"/>
                <a:sym typeface="Average"/>
              </a:rPr>
              <a:t>Scrub off any surface paint with an old </a:t>
            </a:r>
            <a:r>
              <a:rPr b="1" lang="en" sz="2400">
                <a:solidFill>
                  <a:srgbClr val="00FF00"/>
                </a:solidFill>
                <a:latin typeface="Average"/>
                <a:ea typeface="Average"/>
                <a:cs typeface="Average"/>
                <a:sym typeface="Average"/>
              </a:rPr>
              <a:t>toothbrush</a:t>
            </a:r>
            <a:r>
              <a:rPr lang="en" sz="2400">
                <a:solidFill>
                  <a:srgbClr val="B7B7B7"/>
                </a:solidFill>
                <a:latin typeface="Average"/>
                <a:ea typeface="Average"/>
                <a:cs typeface="Average"/>
                <a:sym typeface="Average"/>
              </a:rPr>
              <a:t>.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rPr lang="en" sz="2400">
                <a:solidFill>
                  <a:srgbClr val="B7B7B7"/>
                </a:solidFill>
                <a:latin typeface="Average"/>
                <a:ea typeface="Average"/>
                <a:cs typeface="Average"/>
                <a:sym typeface="Average"/>
              </a:rPr>
              <a:t>Use a</a:t>
            </a:r>
            <a:r>
              <a:rPr b="1" lang="en" sz="2400">
                <a:solidFill>
                  <a:srgbClr val="00FF00"/>
                </a:solidFill>
                <a:latin typeface="Average"/>
                <a:ea typeface="Average"/>
                <a:cs typeface="Average"/>
                <a:sym typeface="Average"/>
              </a:rPr>
              <a:t> stain remover</a:t>
            </a:r>
            <a:r>
              <a:rPr lang="en" sz="2400">
                <a:solidFill>
                  <a:srgbClr val="B7B7B7"/>
                </a:solidFill>
                <a:latin typeface="Average"/>
                <a:ea typeface="Average"/>
                <a:cs typeface="Average"/>
                <a:sym typeface="Average"/>
              </a:rPr>
              <a:t> and wash separately.  </a:t>
            </a:r>
            <a:endParaRPr sz="2400">
              <a:solidFill>
                <a:srgbClr val="B7B7B7"/>
              </a:solidFill>
              <a:latin typeface="Average"/>
              <a:ea typeface="Average"/>
              <a:cs typeface="Average"/>
              <a:sym typeface="Average"/>
            </a:endParaRPr>
          </a:p>
          <a:p>
            <a:pPr indent="0" lvl="0" marL="0" rtl="0" algn="ctr">
              <a:spcBef>
                <a:spcPts val="0"/>
              </a:spcBef>
              <a:spcAft>
                <a:spcPts val="0"/>
              </a:spcAft>
              <a:buNone/>
            </a:pPr>
            <a:r>
              <a:t/>
            </a:r>
            <a:endParaRPr sz="24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lang="en" sz="2400">
                <a:solidFill>
                  <a:srgbClr val="B7B7B7"/>
                </a:solidFill>
                <a:latin typeface="Average"/>
                <a:ea typeface="Average"/>
                <a:cs typeface="Average"/>
                <a:sym typeface="Average"/>
              </a:rPr>
              <a:t>Clothes dryers will </a:t>
            </a:r>
            <a:r>
              <a:rPr b="1" lang="en" sz="2400">
                <a:solidFill>
                  <a:srgbClr val="00FF00"/>
                </a:solidFill>
                <a:latin typeface="Average"/>
                <a:ea typeface="Average"/>
                <a:cs typeface="Average"/>
                <a:sym typeface="Average"/>
              </a:rPr>
              <a:t>cook</a:t>
            </a:r>
            <a:r>
              <a:rPr lang="en" sz="2400">
                <a:solidFill>
                  <a:srgbClr val="B7B7B7"/>
                </a:solidFill>
                <a:latin typeface="Average"/>
                <a:ea typeface="Average"/>
                <a:cs typeface="Average"/>
                <a:sym typeface="Average"/>
              </a:rPr>
              <a:t> the plastic, setting in the colour. </a:t>
            </a:r>
            <a:endParaRPr sz="2400">
              <a:solidFill>
                <a:srgbClr val="B7B7B7"/>
              </a:solidFill>
              <a:latin typeface="Average"/>
              <a:ea typeface="Average"/>
              <a:cs typeface="Average"/>
              <a:sym typeface="Average"/>
            </a:endParaRPr>
          </a:p>
        </p:txBody>
      </p:sp>
      <p:sp>
        <p:nvSpPr>
          <p:cNvPr descr="Translations" id="241" name="Google Shape;241;p4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إذا وقع الطلاء على ملابسك، فمن المحتمل أنه لن يتم إزالته.</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如果油漆沾到衣服上，可能就洗不掉了。</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اگر رنگ روی لباستان بریزد، احتمالاً پاک نمی‌شود.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Wenn Sie Farbe auf Ihre Kleidung bekommen, geht sie wahrscheinlich nicht mehr raus.</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यदि आपके कपड़ों पर रंग लग जाए तो संभवतः वह निकल नहीं रहा है।</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옷에 페인트가 묻었다면 아마 지워지지 않을 것입니다.</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Eger boyax li cilên te bikeve, dibe ku ew dernekeve.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Ако вам се одећа офарба, вероватно се неће скинути.</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Si te manchas la ropa de pintura, probablemente no se quite.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Kung may pintura ka sa iyong damit, malamang na hindi ito lumalabas.</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Якщо фарба потрапила на ваш одяг, вона, ймовірно, не виводиться.</a:t>
            </a:r>
            <a:endParaRPr sz="2200">
              <a:solidFill>
                <a:srgbClr val="AAAAA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7"/>
          <p:cNvSpPr txBox="1"/>
          <p:nvPr/>
        </p:nvSpPr>
        <p:spPr>
          <a:xfrm>
            <a:off x="4591050" y="100"/>
            <a:ext cx="4553100" cy="4247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Tim Behrens</a:t>
            </a:r>
            <a:r>
              <a:rPr b="1" lang="en" sz="2400">
                <a:solidFill>
                  <a:schemeClr val="dk1"/>
                </a:solidFill>
                <a:latin typeface="Cabin"/>
                <a:ea typeface="Cabin"/>
                <a:cs typeface="Cabin"/>
                <a:sym typeface="Cabin"/>
              </a:rPr>
              <a:t> </a:t>
            </a:r>
            <a:r>
              <a:rPr i="1" lang="en" sz="2400">
                <a:solidFill>
                  <a:srgbClr val="CCCCCC"/>
                </a:solidFill>
                <a:latin typeface="Cabin"/>
                <a:ea typeface="Cabin"/>
                <a:cs typeface="Cabin"/>
                <a:sym typeface="Cabin"/>
              </a:rPr>
              <a:t>(UK)</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Portrait of Michael Andrews</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2019</a:t>
            </a:r>
            <a:endParaRPr b="1" sz="2400">
              <a:solidFill>
                <a:srgbClr val="FFFFFF"/>
              </a:solidFill>
              <a:latin typeface="Cabin"/>
              <a:ea typeface="Cabin"/>
              <a:cs typeface="Cabin"/>
              <a:sym typeface="Cabin"/>
            </a:endParaRPr>
          </a:p>
        </p:txBody>
      </p:sp>
      <p:pic>
        <p:nvPicPr>
          <p:cNvPr descr="Image" id="128" name="Google Shape;128;p27"/>
          <p:cNvPicPr preferRelativeResize="0"/>
          <p:nvPr/>
        </p:nvPicPr>
        <p:blipFill>
          <a:blip r:embed="rId3">
            <a:alphaModFix/>
          </a:blip>
          <a:stretch>
            <a:fillRect/>
          </a:stretch>
        </p:blipFill>
        <p:spPr>
          <a:xfrm>
            <a:off x="-19050" y="100"/>
            <a:ext cx="4610100" cy="6858000"/>
          </a:xfrm>
          <a:prstGeom prst="rect">
            <a:avLst/>
          </a:prstGeom>
          <a:noFill/>
          <a:ln>
            <a:noFill/>
          </a:ln>
        </p:spPr>
      </p:pic>
      <p:pic>
        <p:nvPicPr>
          <p:cNvPr id="129" name="Google Shape;129;p27"/>
          <p:cNvPicPr preferRelativeResize="0"/>
          <p:nvPr/>
        </p:nvPicPr>
        <p:blipFill rotWithShape="1">
          <a:blip r:embed="rId4">
            <a:alphaModFix/>
          </a:blip>
          <a:srcRect b="46496" l="0" r="79572" t="20509"/>
          <a:stretch/>
        </p:blipFill>
        <p:spPr>
          <a:xfrm>
            <a:off x="5953188" y="4247925"/>
            <a:ext cx="1828802" cy="184229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6"/>
          <p:cNvSpPr txBox="1"/>
          <p:nvPr/>
        </p:nvSpPr>
        <p:spPr>
          <a:xfrm>
            <a:off x="0" y="457200"/>
            <a:ext cx="9144000" cy="229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800">
                <a:solidFill>
                  <a:srgbClr val="FFFFFF"/>
                </a:solidFill>
                <a:latin typeface="Oswald"/>
                <a:ea typeface="Oswald"/>
                <a:cs typeface="Oswald"/>
                <a:sym typeface="Oswald"/>
              </a:rPr>
              <a:t>Taking care of your brushes</a:t>
            </a:r>
            <a:endParaRPr sz="6800">
              <a:solidFill>
                <a:srgbClr val="FFFFFF"/>
              </a:solidFill>
              <a:latin typeface="Oswald"/>
              <a:ea typeface="Oswald"/>
              <a:cs typeface="Oswald"/>
              <a:sym typeface="Oswald"/>
            </a:endParaRPr>
          </a:p>
          <a:p>
            <a:pPr indent="0" lvl="0" marL="0" rtl="0" algn="ctr">
              <a:spcBef>
                <a:spcPts val="0"/>
              </a:spcBef>
              <a:spcAft>
                <a:spcPts val="0"/>
              </a:spcAft>
              <a:buNone/>
            </a:pPr>
            <a:r>
              <a:rPr lang="en" sz="6800">
                <a:solidFill>
                  <a:srgbClr val="FFFFFF"/>
                </a:solidFill>
                <a:latin typeface="Oswald"/>
                <a:ea typeface="Oswald"/>
                <a:cs typeface="Oswald"/>
                <a:sym typeface="Oswald"/>
              </a:rPr>
              <a:t>🖌️🚑🖌️</a:t>
            </a:r>
            <a:endParaRPr sz="6800">
              <a:solidFill>
                <a:srgbClr val="FFFFFF"/>
              </a:solidFill>
              <a:latin typeface="Oswald"/>
              <a:ea typeface="Oswald"/>
              <a:cs typeface="Oswald"/>
              <a:sym typeface="Oswald"/>
            </a:endParaRPr>
          </a:p>
        </p:txBody>
      </p:sp>
      <p:sp>
        <p:nvSpPr>
          <p:cNvPr descr="Translations" id="251" name="Google Shape;251;p46"/>
          <p:cNvSpPr txBox="1"/>
          <p:nvPr/>
        </p:nvSpPr>
        <p:spPr>
          <a:xfrm>
            <a:off x="0" y="2753400"/>
            <a:ext cx="9144000" cy="36483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300">
                <a:solidFill>
                  <a:srgbClr val="AAAAAA"/>
                </a:solidFill>
                <a:latin typeface="Average"/>
                <a:ea typeface="Average"/>
                <a:cs typeface="Average"/>
                <a:sym typeface="Average"/>
              </a:rPr>
              <a:t>العناية بفرشاتك</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保养你的画笔</a:t>
            </a:r>
            <a:endParaRPr sz="2300">
              <a:solidFill>
                <a:srgbClr val="AAAAAA"/>
              </a:solidFill>
              <a:latin typeface="Average"/>
              <a:ea typeface="Average"/>
              <a:cs typeface="Average"/>
              <a:sym typeface="Average"/>
            </a:endParaRPr>
          </a:p>
          <a:p>
            <a:pPr indent="0" lvl="0" marL="0" rtl="1" algn="ctr">
              <a:spcBef>
                <a:spcPts val="0"/>
              </a:spcBef>
              <a:spcAft>
                <a:spcPts val="0"/>
              </a:spcAft>
              <a:buNone/>
            </a:pPr>
            <a:r>
              <a:rPr lang="en" sz="2300">
                <a:solidFill>
                  <a:srgbClr val="AAAAAA"/>
                </a:solidFill>
                <a:latin typeface="Average"/>
                <a:ea typeface="Average"/>
                <a:cs typeface="Average"/>
                <a:sym typeface="Average"/>
              </a:rPr>
              <a:t>مراقبت از برس‌هایتان</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So pflegen Sie Ihre Pinsel</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अपने ब्रशों की देखभाल करना</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브러시 관리하기</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Lênêrîna firçeyên xwe</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Брига о вашим четкама</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Cómo cuidar tus pinceles</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Alagaan ang iyong mga brush</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Догляд за вашими пензлями</a:t>
            </a:r>
            <a:endParaRPr sz="4200">
              <a:solidFill>
                <a:srgbClr val="CACAC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7"/>
          <p:cNvSpPr txBox="1"/>
          <p:nvPr/>
        </p:nvSpPr>
        <p:spPr>
          <a:xfrm>
            <a:off x="0" y="0"/>
            <a:ext cx="50415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00FF00"/>
                </a:solidFill>
                <a:latin typeface="Oswald"/>
                <a:ea typeface="Oswald"/>
                <a:cs typeface="Oswald"/>
                <a:sym typeface="Oswald"/>
              </a:rPr>
              <a:t>Start</a:t>
            </a:r>
            <a:r>
              <a:rPr lang="en" sz="3400">
                <a:solidFill>
                  <a:srgbClr val="FFFFFF"/>
                </a:solidFill>
                <a:latin typeface="Oswald"/>
                <a:ea typeface="Oswald"/>
                <a:cs typeface="Oswald"/>
                <a:sym typeface="Oswald"/>
              </a:rPr>
              <a:t> your session by </a:t>
            </a:r>
            <a:r>
              <a:rPr lang="en" sz="3400">
                <a:solidFill>
                  <a:srgbClr val="00FF00"/>
                </a:solidFill>
                <a:latin typeface="Oswald"/>
                <a:ea typeface="Oswald"/>
                <a:cs typeface="Oswald"/>
                <a:sym typeface="Oswald"/>
              </a:rPr>
              <a:t>dunking </a:t>
            </a:r>
            <a:r>
              <a:rPr lang="en" sz="3400">
                <a:solidFill>
                  <a:srgbClr val="FFFFFF"/>
                </a:solidFill>
                <a:latin typeface="Oswald"/>
                <a:ea typeface="Oswald"/>
                <a:cs typeface="Oswald"/>
                <a:sym typeface="Oswald"/>
              </a:rPr>
              <a:t>your brushes in water</a:t>
            </a:r>
            <a:endParaRPr sz="3400">
              <a:solidFill>
                <a:srgbClr val="FFFFFF"/>
              </a:solidFill>
              <a:latin typeface="Oswald"/>
              <a:ea typeface="Oswald"/>
              <a:cs typeface="Oswald"/>
              <a:sym typeface="Oswald"/>
            </a:endParaRPr>
          </a:p>
          <a:p>
            <a:pPr indent="0" lvl="0" marL="0" rtl="0" algn="ctr">
              <a:spcBef>
                <a:spcPts val="0"/>
              </a:spcBef>
              <a:spcAft>
                <a:spcPts val="0"/>
              </a:spcAft>
              <a:buNone/>
            </a:pPr>
            <a:r>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rPr lang="en" sz="2200">
                <a:solidFill>
                  <a:srgbClr val="B7B7B7"/>
                </a:solidFill>
                <a:latin typeface="Average"/>
                <a:ea typeface="Average"/>
                <a:cs typeface="Average"/>
                <a:sym typeface="Average"/>
              </a:rPr>
              <a:t>This will help prevent paint from collecting at the bottom of your bristles</a:t>
            </a:r>
            <a:endParaRPr sz="2200">
              <a:solidFill>
                <a:srgbClr val="B7B7B7"/>
              </a:solidFill>
              <a:latin typeface="Average"/>
              <a:ea typeface="Average"/>
              <a:cs typeface="Average"/>
              <a:sym typeface="Average"/>
            </a:endParaRPr>
          </a:p>
        </p:txBody>
      </p:sp>
      <p:sp>
        <p:nvSpPr>
          <p:cNvPr descr="Translations" id="257" name="Google Shape;257;p47"/>
          <p:cNvSpPr txBox="1"/>
          <p:nvPr/>
        </p:nvSpPr>
        <p:spPr>
          <a:xfrm>
            <a:off x="5041475" y="0"/>
            <a:ext cx="4102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ابدأ جلستك بغمس فرشاتك في الماء.</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首先将画笔浸入水中。</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جلسه خود را با فرو بردن برس‌هایتان در آب شروع 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Beginnen Sie Ihre Session, indem Sie Ihre Pinsel in Wasser tauchen.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अपने ब्रश को पानी में डुबोकर अपना सत्र शुरू करें।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세션을 시작하려면 브러시를 물에 담그세요.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Danişîna xwe bi danîna firçeyên xwe di avê de dest pê bikin.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Започните сесију тако што ћете умакати четкице у воду.</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Comienza tu sesión sumergiendo tus pinceles en agua.</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Simulan ang iyong session sa pamamagitan ng paglubog ng iyong mga brush sa tubig.</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Почніть сеанс із занурення пензлів у воду.</a:t>
            </a:r>
            <a:endParaRPr sz="2800">
              <a:solidFill>
                <a:srgbClr val="AAAAAA"/>
              </a:solidFill>
              <a:latin typeface="Average"/>
              <a:ea typeface="Average"/>
              <a:cs typeface="Average"/>
              <a:sym typeface="Average"/>
            </a:endParaRPr>
          </a:p>
        </p:txBody>
      </p:sp>
      <p:pic>
        <p:nvPicPr>
          <p:cNvPr id="258" name="Google Shape;258;p47"/>
          <p:cNvPicPr preferRelativeResize="0"/>
          <p:nvPr/>
        </p:nvPicPr>
        <p:blipFill>
          <a:blip r:embed="rId3">
            <a:alphaModFix/>
          </a:blip>
          <a:stretch>
            <a:fillRect/>
          </a:stretch>
        </p:blipFill>
        <p:spPr>
          <a:xfrm>
            <a:off x="257175" y="2285999"/>
            <a:ext cx="4572001" cy="45720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8"/>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rgbClr val="FFFFFF"/>
                </a:solidFill>
                <a:latin typeface="Oswald"/>
                <a:ea typeface="Oswald"/>
                <a:cs typeface="Oswald"/>
                <a:sym typeface="Oswald"/>
              </a:rPr>
              <a:t>Use </a:t>
            </a:r>
            <a:r>
              <a:rPr lang="en" sz="4000">
                <a:solidFill>
                  <a:srgbClr val="00FF00"/>
                </a:solidFill>
                <a:latin typeface="Oswald"/>
                <a:ea typeface="Oswald"/>
                <a:cs typeface="Oswald"/>
                <a:sym typeface="Oswald"/>
              </a:rPr>
              <a:t>paper towel</a:t>
            </a:r>
            <a:r>
              <a:rPr lang="en" sz="4000">
                <a:solidFill>
                  <a:srgbClr val="FFFFFF"/>
                </a:solidFill>
                <a:latin typeface="Oswald"/>
                <a:ea typeface="Oswald"/>
                <a:cs typeface="Oswald"/>
                <a:sym typeface="Oswald"/>
              </a:rPr>
              <a:t> to clean your brushes while you work</a:t>
            </a:r>
            <a:endParaRPr sz="4000">
              <a:solidFill>
                <a:srgbClr val="FFFFFF"/>
              </a:solidFill>
              <a:latin typeface="Oswald"/>
              <a:ea typeface="Oswald"/>
              <a:cs typeface="Oswald"/>
              <a:sym typeface="Oswald"/>
            </a:endParaRPr>
          </a:p>
        </p:txBody>
      </p:sp>
      <p:sp>
        <p:nvSpPr>
          <p:cNvPr descr="Translations" id="264" name="Google Shape;264;p48"/>
          <p:cNvSpPr txBox="1"/>
          <p:nvPr/>
        </p:nvSpPr>
        <p:spPr>
          <a:xfrm>
            <a:off x="4689050" y="0"/>
            <a:ext cx="4455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استخدم منشفة ورقية لتنظيف فرشاتك أثناء العمل</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工作时用纸巾清洁画笔。</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هنگام کار، از دستمال کاغذی برای تمیز کردن قلم‌موهایتان استفاده 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Verwenden Sie Papiertücher, um Ihre Pinsel während der Arbeit zu reinigen.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काम करते समय अपने ब्रश साफ़ करने के लिए पेपर टॉवल का इस्तेमाल करें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작업하는 동안 종이 타월을 사용하여 브러시를 청소하세요.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Dema ku hûn dixebitin, ji bo paqijkirina firçeyên xwe destmalên kaxezî bikar bînin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Користите папирни убрус да очистите четке док радите</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Utiliza papel de cocina para limpiar tus pinceles mientras trabajas.</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Gumamit ng tuwalya ng papel upang linisin ang iyong mga brush habang nagtatrabaho ka</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Використовуйте паперовий рушник для протирання пензлів під час роботи</a:t>
            </a:r>
            <a:endParaRPr sz="2050">
              <a:solidFill>
                <a:srgbClr val="AAAAAA"/>
              </a:solidFill>
              <a:latin typeface="Average"/>
              <a:ea typeface="Average"/>
              <a:cs typeface="Average"/>
              <a:sym typeface="Average"/>
            </a:endParaRPr>
          </a:p>
        </p:txBody>
      </p:sp>
      <p:pic>
        <p:nvPicPr>
          <p:cNvPr id="265" name="Google Shape;265;p48"/>
          <p:cNvPicPr preferRelativeResize="0"/>
          <p:nvPr/>
        </p:nvPicPr>
        <p:blipFill>
          <a:blip r:embed="rId3">
            <a:alphaModFix/>
          </a:blip>
          <a:stretch>
            <a:fillRect/>
          </a:stretch>
        </p:blipFill>
        <p:spPr>
          <a:xfrm>
            <a:off x="0" y="2286000"/>
            <a:ext cx="4572001" cy="45720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100">
                <a:solidFill>
                  <a:srgbClr val="FFFFFF"/>
                </a:solidFill>
                <a:latin typeface="Oswald"/>
                <a:ea typeface="Oswald"/>
                <a:cs typeface="Oswald"/>
                <a:sym typeface="Oswald"/>
              </a:rPr>
              <a:t>Use </a:t>
            </a:r>
            <a:r>
              <a:rPr lang="en" sz="5100">
                <a:solidFill>
                  <a:srgbClr val="00FF00"/>
                </a:solidFill>
                <a:latin typeface="Oswald"/>
                <a:ea typeface="Oswald"/>
                <a:cs typeface="Oswald"/>
                <a:sym typeface="Oswald"/>
              </a:rPr>
              <a:t>water to rinse</a:t>
            </a:r>
            <a:r>
              <a:rPr lang="en" sz="5100">
                <a:solidFill>
                  <a:srgbClr val="FFFFFF"/>
                </a:solidFill>
                <a:latin typeface="Oswald"/>
                <a:ea typeface="Oswald"/>
                <a:cs typeface="Oswald"/>
                <a:sym typeface="Oswald"/>
              </a:rPr>
              <a:t> the small amount of leftover paint off the brush</a:t>
            </a:r>
            <a:endParaRPr sz="5100">
              <a:solidFill>
                <a:srgbClr val="FFFFFF"/>
              </a:solidFill>
              <a:latin typeface="Oswald"/>
              <a:ea typeface="Oswald"/>
              <a:cs typeface="Oswald"/>
              <a:sym typeface="Oswald"/>
            </a:endParaRPr>
          </a:p>
          <a:p>
            <a:pPr indent="0" lvl="0" marL="0" rtl="0" algn="ctr">
              <a:spcBef>
                <a:spcPts val="0"/>
              </a:spcBef>
              <a:spcAft>
                <a:spcPts val="0"/>
              </a:spcAft>
              <a:buNone/>
            </a:pPr>
            <a:r>
              <a:t/>
            </a:r>
            <a:endParaRPr sz="3900">
              <a:solidFill>
                <a:srgbClr val="B7B7B7"/>
              </a:solidFill>
              <a:latin typeface="Average"/>
              <a:ea typeface="Average"/>
              <a:cs typeface="Average"/>
              <a:sym typeface="Average"/>
            </a:endParaRPr>
          </a:p>
          <a:p>
            <a:pPr indent="0" lvl="0" marL="0" rtl="0" algn="ctr">
              <a:spcBef>
                <a:spcPts val="0"/>
              </a:spcBef>
              <a:spcAft>
                <a:spcPts val="0"/>
              </a:spcAft>
              <a:buNone/>
            </a:pPr>
            <a:r>
              <a:rPr lang="en" sz="3900">
                <a:solidFill>
                  <a:srgbClr val="B7B7B7"/>
                </a:solidFill>
                <a:latin typeface="Average"/>
                <a:ea typeface="Average"/>
                <a:cs typeface="Average"/>
                <a:sym typeface="Average"/>
              </a:rPr>
              <a:t>Dab the excess water off onto your paper towel</a:t>
            </a:r>
            <a:endParaRPr sz="3900">
              <a:solidFill>
                <a:srgbClr val="B7B7B7"/>
              </a:solidFill>
              <a:latin typeface="Average"/>
              <a:ea typeface="Average"/>
              <a:cs typeface="Average"/>
              <a:sym typeface="Average"/>
            </a:endParaRPr>
          </a:p>
        </p:txBody>
      </p:sp>
      <p:sp>
        <p:nvSpPr>
          <p:cNvPr descr="Translations" id="271" name="Google Shape;271;p4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استخدم الماء لشطف الكمية الصغيرة المتبقية من الطلاء من الفرشاة.</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用水冲洗掉刷子上残留的少量颜料。</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برای شستن مقدار کم رنگ باقی مانده از روی قلم مو، از آب استفاده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Spülen Sie die wenigen Farbreste mit Wasser vom Pinsel ab.</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ब्रश पर बचे हुए थोड़े से रंग को धोने के लिए पानी का प्रयोग करें।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물을 사용하여 브러시에 남아 있는 소량의 페인트를 헹굽니다.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Ji bo şuştina mîqdara piçûk a boyaxa mayî ji firçeyê avê bikar bînin.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Користите воду да исперете малу количину преостале боје са четкице.</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Utilice agua para enjuagar la pequeña cantidad de pintura restante del pincel.</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Gumamit ng tubig upang banlawan ang maliit na halaga ng natitirang pintura sa brush.</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Використовуйте воду, щоб змити невелику кількість залишків фарби з пензля.</a:t>
            </a:r>
            <a:endParaRPr sz="1950">
              <a:solidFill>
                <a:srgbClr val="AAAAAA"/>
              </a:solidFill>
              <a:latin typeface="Average"/>
              <a:ea typeface="Average"/>
              <a:cs typeface="Average"/>
              <a:sym typeface="Averag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5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Wash your brushes with </a:t>
            </a:r>
            <a:r>
              <a:rPr lang="en" sz="4800">
                <a:solidFill>
                  <a:srgbClr val="00FF00"/>
                </a:solidFill>
                <a:latin typeface="Oswald"/>
                <a:ea typeface="Oswald"/>
                <a:cs typeface="Oswald"/>
                <a:sym typeface="Oswald"/>
              </a:rPr>
              <a:t>soap and water</a:t>
            </a:r>
            <a:r>
              <a:rPr lang="en" sz="4800">
                <a:solidFill>
                  <a:srgbClr val="FFFFFF"/>
                </a:solidFill>
                <a:latin typeface="Oswald"/>
                <a:ea typeface="Oswald"/>
                <a:cs typeface="Oswald"/>
                <a:sym typeface="Oswald"/>
              </a:rPr>
              <a:t> at the end of the day or they will die</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FF"/>
                </a:solidFill>
                <a:latin typeface="Oswald"/>
                <a:ea typeface="Oswald"/>
                <a:cs typeface="Oswald"/>
                <a:sym typeface="Oswald"/>
              </a:rPr>
              <a:t>🧼🖌️🧼</a:t>
            </a:r>
            <a:endParaRPr sz="4800">
              <a:solidFill>
                <a:srgbClr val="FFFFFF"/>
              </a:solidFill>
              <a:latin typeface="Oswald"/>
              <a:ea typeface="Oswald"/>
              <a:cs typeface="Oswald"/>
              <a:sym typeface="Oswald"/>
            </a:endParaRPr>
          </a:p>
        </p:txBody>
      </p:sp>
      <p:sp>
        <p:nvSpPr>
          <p:cNvPr descr="Translations" id="277" name="Google Shape;277;p5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اغسل فرشاتك بالماء والصابون في نهاية اليوم وإلا ستموت</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每天结束时用肥皂和水清洗画笔，否则它们会枯萎死亡。</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در پایان روز برس‌های خود را با آب و صابون بشویید، در غیر این صورت از بین می‌روند.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Waschen Sie Ihre Pinsel am Ende des Tages mit Seife und Wasser, sonst sterben sie ab.</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दिन के अंत में अपने ब्रशों को साबुन और पानी से धोएँ, अन्यथा वे खराब हो जाएँगे।</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하루가 끝나면 비누와 물로 브러시를 씻으십시오. 그렇지 않으면 브러시가 죽습니다.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Di dawiya rojê de firçeyên xwe bi sabûn û avê bişon, an na ew ê bimirin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Оперите четке сапуном и водом на крају дана или ће угинути</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Lava tus pinceles con agua y jabón al final del día o se estropearán.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Hugasan ang iyong mga brush gamit ang sabon at tubig sa pagtatapos ng araw o sila ay mamatay</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Мийте пензлі водою з милом наприкінці дня, інакше вони помруть</a:t>
            </a:r>
            <a:endParaRPr sz="1850">
              <a:solidFill>
                <a:srgbClr val="AAAAAA"/>
              </a:solidFill>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Don’t use </a:t>
            </a:r>
            <a:r>
              <a:rPr lang="en" sz="4800">
                <a:solidFill>
                  <a:srgbClr val="E06666"/>
                </a:solidFill>
                <a:latin typeface="Oswald"/>
                <a:ea typeface="Oswald"/>
                <a:cs typeface="Oswald"/>
                <a:sym typeface="Oswald"/>
              </a:rPr>
              <a:t>watercolour brushes</a:t>
            </a:r>
            <a:r>
              <a:rPr lang="en" sz="4800">
                <a:solidFill>
                  <a:srgbClr val="FFFFFF"/>
                </a:solidFill>
                <a:latin typeface="Oswald"/>
                <a:ea typeface="Oswald"/>
                <a:cs typeface="Oswald"/>
                <a:sym typeface="Oswald"/>
              </a:rPr>
              <a:t> with acrylic paint</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They will be destroyed</a:t>
            </a:r>
            <a:endParaRPr sz="3600">
              <a:solidFill>
                <a:srgbClr val="B7B7B7"/>
              </a:solidFill>
              <a:latin typeface="Average"/>
              <a:ea typeface="Average"/>
              <a:cs typeface="Average"/>
              <a:sym typeface="Average"/>
            </a:endParaRPr>
          </a:p>
        </p:txBody>
      </p:sp>
      <p:sp>
        <p:nvSpPr>
          <p:cNvPr descr="Translations" id="283" name="Google Shape;283;p5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لا تستخدم فرشاة الألوان المائية مع الطلاء الأكريليكي.</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不要用水彩笔蘸丙烯颜料。</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از قلم‌موهای آبرنگ با رنگ اکریلیک استفاده نکنید.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Verwenden Sie keine Aquarellpinsel für Acrylfarbe.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ऐक्रेलिक पेंट के साथ वाटरकलर ब्रश का उपयोग न करें।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아크릴 페인트와 함께 수채화 브러시를 사용하지 마세요.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Firçeyên boyaxa avî bi boyaxa akrîlîk re bikar neynin.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Не користите четкице за акварел са акрилним бојама.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No utilices pinceles de acuarela con pintura acrílica.</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Huwag gumamit ng mga watercolor brush na may acrylic na pintura.</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Не використовуйте акварельні пензлі з акриловими фарбами.</a:t>
            </a:r>
            <a:endParaRPr sz="2400">
              <a:solidFill>
                <a:srgbClr val="AAAAA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52"/>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I have some extra brushes at the front of the class</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b="1" lang="en" sz="3600">
                <a:solidFill>
                  <a:srgbClr val="FF9900"/>
                </a:solidFill>
                <a:latin typeface="Average"/>
                <a:ea typeface="Average"/>
                <a:cs typeface="Average"/>
                <a:sym typeface="Average"/>
              </a:rPr>
              <a:t>They suck</a:t>
            </a:r>
            <a:r>
              <a:rPr lang="en" sz="3600">
                <a:solidFill>
                  <a:srgbClr val="B7B7B7"/>
                </a:solidFill>
                <a:latin typeface="Average"/>
                <a:ea typeface="Average"/>
                <a:cs typeface="Average"/>
                <a:sym typeface="Average"/>
              </a:rPr>
              <a:t>. They are for people who lose or mess up their brushes. </a:t>
            </a:r>
            <a:endParaRPr sz="3600">
              <a:solidFill>
                <a:srgbClr val="B7B7B7"/>
              </a:solidFill>
              <a:latin typeface="Average"/>
              <a:ea typeface="Average"/>
              <a:cs typeface="Average"/>
              <a:sym typeface="Average"/>
            </a:endParaRPr>
          </a:p>
        </p:txBody>
      </p:sp>
      <p:sp>
        <p:nvSpPr>
          <p:cNvPr descr="Translations" id="289" name="Google Shape;289;p5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لدي بعض الفرش الإضافية في مقدمة الفصل.</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教室前面有一些备用的画笔。</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من چند برس اضافی جلوی کلاس دارم.</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Ich habe vorne im Klassenzimmer noch ein paar zusätzliche Pinsel.</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मेरे पास कक्षा के सामने कुछ अतिरिक्त ब्रश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교실 앞에 여분의 브러시가 몇 개 있어요.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Li pêşiya polê çend firçeyên min ên zêde hene.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Имам неколико додатних четкица на почетку разреда.</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Tengo algunos pinceles extra al frente de la clase.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Mayroon akong ilang dagdag na brush sa harap ng klase.</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У мене є кілька додаткових пензлів на початку класу.</a:t>
            </a:r>
            <a:endParaRPr sz="2500">
              <a:solidFill>
                <a:srgbClr val="AAAAA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53"/>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53"/>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4"/>
          <p:cNvSpPr txBox="1"/>
          <p:nvPr/>
        </p:nvSpPr>
        <p:spPr>
          <a:xfrm>
            <a:off x="0" y="-450"/>
            <a:ext cx="9144000" cy="182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500">
                <a:solidFill>
                  <a:srgbClr val="FFFFFF"/>
                </a:solidFill>
                <a:latin typeface="Oswald"/>
                <a:ea typeface="Oswald"/>
                <a:cs typeface="Oswald"/>
                <a:sym typeface="Oswald"/>
              </a:rPr>
              <a:t>Tips for mixing paint </a:t>
            </a:r>
            <a:endParaRPr sz="5500">
              <a:solidFill>
                <a:srgbClr val="FFFFFF"/>
              </a:solidFill>
              <a:latin typeface="Oswald"/>
              <a:ea typeface="Oswald"/>
              <a:cs typeface="Oswald"/>
              <a:sym typeface="Oswald"/>
            </a:endParaRPr>
          </a:p>
          <a:p>
            <a:pPr indent="0" lvl="0" marL="0" rtl="0" algn="ctr">
              <a:spcBef>
                <a:spcPts val="0"/>
              </a:spcBef>
              <a:spcAft>
                <a:spcPts val="0"/>
              </a:spcAft>
              <a:buNone/>
            </a:pPr>
            <a:r>
              <a:rPr lang="en" sz="5500">
                <a:solidFill>
                  <a:srgbClr val="FFFFFF"/>
                </a:solidFill>
                <a:latin typeface="Oswald"/>
                <a:ea typeface="Oswald"/>
                <a:cs typeface="Oswald"/>
                <a:sym typeface="Oswald"/>
              </a:rPr>
              <a:t>🖌️🎨</a:t>
            </a:r>
            <a:endParaRPr sz="5500">
              <a:solidFill>
                <a:srgbClr val="FFFFFF"/>
              </a:solidFill>
              <a:latin typeface="Oswald"/>
              <a:ea typeface="Oswald"/>
              <a:cs typeface="Oswald"/>
              <a:sym typeface="Oswald"/>
            </a:endParaRPr>
          </a:p>
        </p:txBody>
      </p:sp>
      <p:sp>
        <p:nvSpPr>
          <p:cNvPr descr="Translations" id="301" name="Google Shape;301;p54"/>
          <p:cNvSpPr txBox="1"/>
          <p:nvPr/>
        </p:nvSpPr>
        <p:spPr>
          <a:xfrm>
            <a:off x="0" y="1828800"/>
            <a:ext cx="9144000" cy="502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نصائح لخلط الطلاء</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调色技巧</a:t>
            </a:r>
            <a:endParaRPr sz="1900">
              <a:solidFill>
                <a:srgbClr val="AAAAAA"/>
              </a:solidFill>
              <a:latin typeface="Average"/>
              <a:ea typeface="Average"/>
              <a:cs typeface="Average"/>
              <a:sym typeface="Average"/>
            </a:endParaRPr>
          </a:p>
          <a:p>
            <a:pPr indent="0" lvl="0" marL="0" rtl="1" algn="ctr">
              <a:spcBef>
                <a:spcPts val="1000"/>
              </a:spcBef>
              <a:spcAft>
                <a:spcPts val="0"/>
              </a:spcAft>
              <a:buNone/>
            </a:pPr>
            <a:r>
              <a:rPr lang="en" sz="1900">
                <a:solidFill>
                  <a:srgbClr val="AAAAAA"/>
                </a:solidFill>
                <a:latin typeface="Average"/>
                <a:ea typeface="Average"/>
                <a:cs typeface="Average"/>
                <a:sym typeface="Average"/>
              </a:rPr>
              <a:t>نکاتی برای ترکیب رنگ</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Tipps zum Anmischen von Farbe</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पेंट मिश्रण के लिए सुझाव</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페인트 혼합을 위한 팁</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Serişteyên ji bo tevlihevkirina boyaxê</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Савети за мешање боја</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Consejos para mezclar pintura</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Mga tip para sa paghahalo ng pintura</a:t>
            </a:r>
            <a:endParaRPr sz="1900">
              <a:solidFill>
                <a:srgbClr val="AAAAAA"/>
              </a:solidFill>
              <a:latin typeface="Average"/>
              <a:ea typeface="Average"/>
              <a:cs typeface="Average"/>
              <a:sym typeface="Average"/>
            </a:endParaRPr>
          </a:p>
          <a:p>
            <a:pPr indent="0" lvl="0" marL="0" rtl="0" algn="ctr">
              <a:spcBef>
                <a:spcPts val="1000"/>
              </a:spcBef>
              <a:spcAft>
                <a:spcPts val="1000"/>
              </a:spcAft>
              <a:buNone/>
            </a:pPr>
            <a:r>
              <a:rPr lang="en" sz="1900">
                <a:solidFill>
                  <a:srgbClr val="AAAAAA"/>
                </a:solidFill>
                <a:latin typeface="Average"/>
                <a:ea typeface="Average"/>
                <a:cs typeface="Average"/>
                <a:sym typeface="Average"/>
              </a:rPr>
              <a:t>Поради щодо змішування фарби</a:t>
            </a:r>
            <a:endParaRPr sz="3900">
              <a:solidFill>
                <a:srgbClr val="CACACA"/>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8"/>
          <p:cNvSpPr txBox="1"/>
          <p:nvPr/>
        </p:nvSpPr>
        <p:spPr>
          <a:xfrm>
            <a:off x="5534025" y="100"/>
            <a:ext cx="3610200" cy="427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 </a:t>
            </a:r>
            <a:r>
              <a:rPr b="1" lang="en" sz="2400">
                <a:solidFill>
                  <a:srgbClr val="FFFFFF"/>
                </a:solidFill>
                <a:latin typeface="Cabin"/>
                <a:ea typeface="Cabin"/>
                <a:cs typeface="Cabin"/>
                <a:sym typeface="Cabin"/>
              </a:rPr>
              <a:t>Franz Johnston</a:t>
            </a:r>
            <a:r>
              <a:rPr b="1" lang="en" sz="2400">
                <a:solidFill>
                  <a:schemeClr val="dk1"/>
                </a:solidFill>
                <a:latin typeface="Cabin"/>
                <a:ea typeface="Cabin"/>
                <a:cs typeface="Cabin"/>
                <a:sym typeface="Cabin"/>
              </a:rPr>
              <a:t> </a:t>
            </a:r>
            <a:r>
              <a:rPr i="1" lang="en" sz="2400">
                <a:solidFill>
                  <a:srgbClr val="CCCCCC"/>
                </a:solidFill>
                <a:latin typeface="Cabin"/>
                <a:ea typeface="Cabin"/>
                <a:cs typeface="Cabin"/>
                <a:sym typeface="Cabin"/>
              </a:rPr>
              <a:t>(Canada)</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Winter Morning, Cameron Bay, Great Bear Lake, N.W.T.</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1939</a:t>
            </a:r>
            <a:endParaRPr b="1" sz="2400">
              <a:solidFill>
                <a:srgbClr val="FFFFFF"/>
              </a:solidFill>
              <a:latin typeface="Cabin"/>
              <a:ea typeface="Cabin"/>
              <a:cs typeface="Cabin"/>
              <a:sym typeface="Cabin"/>
            </a:endParaRPr>
          </a:p>
        </p:txBody>
      </p:sp>
      <p:pic>
        <p:nvPicPr>
          <p:cNvPr descr="Image" id="135" name="Google Shape;135;p28"/>
          <p:cNvPicPr preferRelativeResize="0"/>
          <p:nvPr/>
        </p:nvPicPr>
        <p:blipFill>
          <a:blip r:embed="rId3">
            <a:alphaModFix/>
          </a:blip>
          <a:stretch>
            <a:fillRect/>
          </a:stretch>
        </p:blipFill>
        <p:spPr>
          <a:xfrm>
            <a:off x="0" y="0"/>
            <a:ext cx="5534025" cy="6858000"/>
          </a:xfrm>
          <a:prstGeom prst="rect">
            <a:avLst/>
          </a:prstGeom>
          <a:noFill/>
          <a:ln>
            <a:noFill/>
          </a:ln>
        </p:spPr>
      </p:pic>
      <p:pic>
        <p:nvPicPr>
          <p:cNvPr id="136" name="Google Shape;136;p28"/>
          <p:cNvPicPr preferRelativeResize="0"/>
          <p:nvPr/>
        </p:nvPicPr>
        <p:blipFill>
          <a:blip r:embed="rId4">
            <a:alphaModFix/>
          </a:blip>
          <a:stretch>
            <a:fillRect/>
          </a:stretch>
        </p:blipFill>
        <p:spPr>
          <a:xfrm>
            <a:off x="6424725" y="4270150"/>
            <a:ext cx="1828800" cy="1828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descr="Translations" id="306" name="Google Shape;306;p5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قم بخلط الطلاء على لوحة الألوان الخاصة بك.</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在调色板上混合颜料。</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رنگ را روی پالت خود مخلوط کنید.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Mische die Farben auf deiner Palette.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अपने पैलेट पर रंग मिलाएं।</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팔레트에 페인트를 섞습니다.</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Boyaxê li ser paleta xwe tevlihev bikin.</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Помешајте боје на палети.</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Mezcla la pintura en tu paleta.</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Paghaluin ang pintura sa iyong palette.</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Змішайте фарбу на палітрі.</a:t>
            </a:r>
            <a:endParaRPr sz="3100">
              <a:solidFill>
                <a:srgbClr val="AAAAAA"/>
              </a:solidFill>
              <a:latin typeface="Average"/>
              <a:ea typeface="Average"/>
              <a:cs typeface="Average"/>
              <a:sym typeface="Average"/>
            </a:endParaRPr>
          </a:p>
        </p:txBody>
      </p:sp>
      <p:grpSp>
        <p:nvGrpSpPr>
          <p:cNvPr id="307" name="Google Shape;307;p55"/>
          <p:cNvGrpSpPr/>
          <p:nvPr/>
        </p:nvGrpSpPr>
        <p:grpSpPr>
          <a:xfrm>
            <a:off x="0" y="0"/>
            <a:ext cx="4572000" cy="6648448"/>
            <a:chOff x="0" y="0"/>
            <a:chExt cx="4572000" cy="6648448"/>
          </a:xfrm>
        </p:grpSpPr>
        <p:sp>
          <p:nvSpPr>
            <p:cNvPr id="308" name="Google Shape;308;p55"/>
            <p:cNvSpPr txBox="1"/>
            <p:nvPr/>
          </p:nvSpPr>
          <p:spPr>
            <a:xfrm>
              <a:off x="0" y="0"/>
              <a:ext cx="4572000" cy="250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700">
                  <a:solidFill>
                    <a:srgbClr val="FFFFFF"/>
                  </a:solidFill>
                  <a:latin typeface="Oswald"/>
                  <a:ea typeface="Oswald"/>
                  <a:cs typeface="Oswald"/>
                  <a:sym typeface="Oswald"/>
                </a:rPr>
                <a:t>Mix paint on your </a:t>
              </a:r>
              <a:r>
                <a:rPr lang="en" sz="3700">
                  <a:solidFill>
                    <a:srgbClr val="00FF00"/>
                  </a:solidFill>
                  <a:latin typeface="Oswald"/>
                  <a:ea typeface="Oswald"/>
                  <a:cs typeface="Oswald"/>
                  <a:sym typeface="Oswald"/>
                </a:rPr>
                <a:t>palette</a:t>
              </a:r>
              <a:endParaRPr sz="3700">
                <a:solidFill>
                  <a:srgbClr val="00FF00"/>
                </a:solidFill>
                <a:latin typeface="Oswald"/>
                <a:ea typeface="Oswald"/>
                <a:cs typeface="Oswald"/>
                <a:sym typeface="Oswald"/>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Don’t mix paint on your painting</a:t>
              </a:r>
              <a:endParaRPr sz="2500">
                <a:solidFill>
                  <a:srgbClr val="B7B7B7"/>
                </a:solidFill>
                <a:latin typeface="Average"/>
                <a:ea typeface="Average"/>
                <a:cs typeface="Average"/>
                <a:sym typeface="Average"/>
              </a:endParaRPr>
            </a:p>
          </p:txBody>
        </p:sp>
        <p:pic>
          <p:nvPicPr>
            <p:cNvPr id="309" name="Google Shape;309;p55"/>
            <p:cNvPicPr preferRelativeResize="0"/>
            <p:nvPr/>
          </p:nvPicPr>
          <p:blipFill>
            <a:blip r:embed="rId3">
              <a:alphaModFix/>
            </a:blip>
            <a:stretch>
              <a:fillRect/>
            </a:stretch>
          </p:blipFill>
          <p:spPr>
            <a:xfrm>
              <a:off x="214900" y="2506250"/>
              <a:ext cx="4142198" cy="4142198"/>
            </a:xfrm>
            <a:prstGeom prst="rect">
              <a:avLst/>
            </a:prstGeom>
            <a:noFill/>
            <a:ln>
              <a:noFill/>
            </a:ln>
          </p:spPr>
        </p:pic>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56"/>
          <p:cNvSpPr txBox="1"/>
          <p:nvPr/>
        </p:nvSpPr>
        <p:spPr>
          <a:xfrm>
            <a:off x="0" y="0"/>
            <a:ext cx="4117500" cy="2940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It is easier to accurately mix a </a:t>
            </a:r>
            <a:r>
              <a:rPr lang="en" sz="3000">
                <a:solidFill>
                  <a:srgbClr val="00FF00"/>
                </a:solidFill>
                <a:latin typeface="Oswald"/>
                <a:ea typeface="Oswald"/>
                <a:cs typeface="Oswald"/>
                <a:sym typeface="Oswald"/>
              </a:rPr>
              <a:t>small amount</a:t>
            </a:r>
            <a:r>
              <a:rPr lang="en" sz="3000">
                <a:solidFill>
                  <a:srgbClr val="FFFFFF"/>
                </a:solidFill>
                <a:latin typeface="Oswald"/>
                <a:ea typeface="Oswald"/>
                <a:cs typeface="Oswald"/>
                <a:sym typeface="Oswald"/>
              </a:rPr>
              <a:t> of paint with a </a:t>
            </a:r>
            <a:r>
              <a:rPr lang="en" sz="3000">
                <a:solidFill>
                  <a:srgbClr val="00FF00"/>
                </a:solidFill>
                <a:latin typeface="Oswald"/>
                <a:ea typeface="Oswald"/>
                <a:cs typeface="Oswald"/>
                <a:sym typeface="Oswald"/>
              </a:rPr>
              <a:t>palette knife</a:t>
            </a:r>
            <a:r>
              <a:rPr lang="en" sz="3000">
                <a:solidFill>
                  <a:srgbClr val="FFFFFF"/>
                </a:solidFill>
                <a:latin typeface="Oswald"/>
                <a:ea typeface="Oswald"/>
                <a:cs typeface="Oswald"/>
                <a:sym typeface="Oswald"/>
              </a:rPr>
              <a:t>…</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B7B7B7"/>
                </a:solidFill>
                <a:latin typeface="Average"/>
                <a:ea typeface="Average"/>
                <a:cs typeface="Average"/>
                <a:sym typeface="Average"/>
              </a:rPr>
              <a:t> …than a great </a:t>
            </a:r>
            <a:r>
              <a:rPr b="1" lang="en" sz="3000">
                <a:solidFill>
                  <a:srgbClr val="E06666"/>
                </a:solidFill>
                <a:latin typeface="Average"/>
                <a:ea typeface="Average"/>
                <a:cs typeface="Average"/>
                <a:sym typeface="Average"/>
              </a:rPr>
              <a:t>big blob</a:t>
            </a:r>
            <a:r>
              <a:rPr lang="en" sz="3000">
                <a:solidFill>
                  <a:srgbClr val="B7B7B7"/>
                </a:solidFill>
                <a:latin typeface="Average"/>
                <a:ea typeface="Average"/>
                <a:cs typeface="Average"/>
                <a:sym typeface="Average"/>
              </a:rPr>
              <a:t> with a </a:t>
            </a:r>
            <a:r>
              <a:rPr b="1" lang="en" sz="3000">
                <a:solidFill>
                  <a:srgbClr val="E06666"/>
                </a:solidFill>
                <a:latin typeface="Average"/>
                <a:ea typeface="Average"/>
                <a:cs typeface="Average"/>
                <a:sym typeface="Average"/>
              </a:rPr>
              <a:t>brush</a:t>
            </a:r>
            <a:endParaRPr sz="3000">
              <a:solidFill>
                <a:srgbClr val="B7B7B7"/>
              </a:solidFill>
              <a:latin typeface="Average"/>
              <a:ea typeface="Average"/>
              <a:cs typeface="Average"/>
              <a:sym typeface="Average"/>
            </a:endParaRPr>
          </a:p>
        </p:txBody>
      </p:sp>
      <p:sp>
        <p:nvSpPr>
          <p:cNvPr descr="Translations" id="315" name="Google Shape;315;p56"/>
          <p:cNvSpPr txBox="1"/>
          <p:nvPr/>
        </p:nvSpPr>
        <p:spPr>
          <a:xfrm>
            <a:off x="4117500" y="49267"/>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من الأسهل خلط كمية صغيرة من الطلاء بدقة باستخدام سكين اللوحة بدلاً من خلط كمية كبيرة باستخدام فرشاة.</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用调色刀精确混合少量颜料比用画笔混合一大坨颜料要容易得多。</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مخلوط کردن دقیق مقدار کمی رنگ با کاردک پالت آسان‌تر از مخلوط کردن یک لکه بزرگ رنگ با قلم‌مو است.</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Mit einem Malmesser lässt sich eine kleine Menge Farbe präziser vermischen als ein großer Klecks mit einem Pinsel.</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पैलेट चाकू से थोड़ी मात्रा में रंग को सही ढंग से मिलाना, ब्रश से बड़ी मात्रा में रंग मिलाने से कहीं अधिक आसान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팔레트 나이프로 적은 양의 페인트를 정확하게 섞는 것이 붓으로 큰 덩어리를 섞는 것보다 쉽습니다.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Tevlihevkirina mîqdareke piçûk a boyaxê bi kêrê paletê ji tevlihevkirina lekeyeke mezin a boyaxê bi firçeyê hêsantir 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Лакше је прецизно помешати малу количину боје шпатулом него велику мрљу четком.</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Es más fácil mezclar con precisión una pequeña cantidad de pintura con una espátula que una gran cantidad con un pincel.</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Mas madaling ihalo nang tumpak ang isang maliit na halaga ng pintura gamit ang isang palette knife kaysa sa isang malaking patak na may brush.</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Легше точно змішати невелику кількість фарби шпателем для мастихіна, ніж велику краплю пензлем.</a:t>
            </a:r>
            <a:endParaRPr sz="1800">
              <a:solidFill>
                <a:srgbClr val="AAAAAA"/>
              </a:solidFill>
              <a:latin typeface="Average"/>
              <a:ea typeface="Average"/>
              <a:cs typeface="Average"/>
              <a:sym typeface="Average"/>
            </a:endParaRPr>
          </a:p>
        </p:txBody>
      </p:sp>
      <p:pic>
        <p:nvPicPr>
          <p:cNvPr id="316" name="Google Shape;316;p56"/>
          <p:cNvPicPr preferRelativeResize="0"/>
          <p:nvPr/>
        </p:nvPicPr>
        <p:blipFill>
          <a:blip r:embed="rId3">
            <a:alphaModFix/>
          </a:blip>
          <a:stretch>
            <a:fillRect/>
          </a:stretch>
        </p:blipFill>
        <p:spPr>
          <a:xfrm>
            <a:off x="223813" y="2940475"/>
            <a:ext cx="3669873" cy="3669873"/>
          </a:xfrm>
          <a:prstGeom prst="rect">
            <a:avLst/>
          </a:prstGeom>
          <a:noFill/>
          <a:ln>
            <a:noFill/>
          </a:ln>
        </p:spPr>
      </p:pic>
      <p:sp>
        <p:nvSpPr>
          <p:cNvPr id="317" name="Google Shape;317;p56"/>
          <p:cNvSpPr txBox="1"/>
          <p:nvPr/>
        </p:nvSpPr>
        <p:spPr>
          <a:xfrm>
            <a:off x="223825" y="5502150"/>
            <a:ext cx="3000000" cy="110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6000">
                <a:solidFill>
                  <a:srgbClr val="E06666"/>
                </a:solidFill>
                <a:latin typeface="Average"/>
                <a:ea typeface="Average"/>
                <a:cs typeface="Average"/>
                <a:sym typeface="Average"/>
              </a:rPr>
              <a:t>NOPE</a:t>
            </a:r>
            <a:r>
              <a:rPr b="1" lang="en" sz="3600">
                <a:solidFill>
                  <a:srgbClr val="E06666"/>
                </a:solidFill>
                <a:latin typeface="Average"/>
                <a:ea typeface="Average"/>
                <a:cs typeface="Average"/>
                <a:sym typeface="Average"/>
              </a:rPr>
              <a: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5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Test </a:t>
            </a:r>
            <a:r>
              <a:rPr lang="en" sz="4800">
                <a:solidFill>
                  <a:srgbClr val="FFFFFF"/>
                </a:solidFill>
                <a:latin typeface="Oswald"/>
                <a:ea typeface="Oswald"/>
                <a:cs typeface="Oswald"/>
                <a:sym typeface="Oswald"/>
              </a:rPr>
              <a:t>your paint on something with the  </a:t>
            </a:r>
            <a:r>
              <a:rPr lang="en" sz="4800">
                <a:solidFill>
                  <a:srgbClr val="00FF00"/>
                </a:solidFill>
                <a:latin typeface="Oswald"/>
                <a:ea typeface="Oswald"/>
                <a:cs typeface="Oswald"/>
                <a:sym typeface="Oswald"/>
              </a:rPr>
              <a:t>same background </a:t>
            </a:r>
            <a:r>
              <a:rPr lang="en" sz="4800">
                <a:solidFill>
                  <a:srgbClr val="FFFFFF"/>
                </a:solidFill>
                <a:latin typeface="Oswald"/>
                <a:ea typeface="Oswald"/>
                <a:cs typeface="Oswald"/>
                <a:sym typeface="Oswald"/>
              </a:rPr>
              <a:t>colour as your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Otherwise you will be tricked by </a:t>
            </a:r>
            <a:r>
              <a:rPr b="1" lang="en" sz="3600">
                <a:solidFill>
                  <a:srgbClr val="00FF00"/>
                </a:solidFill>
                <a:latin typeface="Average"/>
                <a:ea typeface="Average"/>
                <a:cs typeface="Average"/>
                <a:sym typeface="Average"/>
              </a:rPr>
              <a:t>simultaneous contrast</a:t>
            </a:r>
            <a:r>
              <a:rPr lang="en" sz="3600">
                <a:solidFill>
                  <a:srgbClr val="B7B7B7"/>
                </a:solidFill>
                <a:latin typeface="Average"/>
                <a:ea typeface="Average"/>
                <a:cs typeface="Average"/>
                <a:sym typeface="Average"/>
              </a:rPr>
              <a:t> </a:t>
            </a:r>
            <a:endParaRPr sz="3600">
              <a:solidFill>
                <a:srgbClr val="B7B7B7"/>
              </a:solidFill>
              <a:latin typeface="Average"/>
              <a:ea typeface="Average"/>
              <a:cs typeface="Average"/>
              <a:sym typeface="Average"/>
            </a:endParaRPr>
          </a:p>
        </p:txBody>
      </p:sp>
      <p:sp>
        <p:nvSpPr>
          <p:cNvPr descr="Translations" id="323" name="Google Shape;323;p5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اختبر الطلاء على شيء له نفس لون الخلفية للرسمة الخاصة بك.</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先在与画作背景颜色相同的物体上测试颜料。</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رنگ خود را روی چیزی با رنگ زمینه مشابه نقاشی خود امتحان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Testen Sie Ihre Farbe auf einem Untergrund mit der gleichen Hintergrundfarbe wie Ihr Gemälde.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अपने पेंट का परीक्षण किसी ऐसी चीज़ पर करें जिसका पृष्ठभूमि रंग आपकी पेंटिंग के रंग के समान हो।</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그림과 같은 배경색을 가진 물체에 페인트를 테스트해 보세요.</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Boyaxa xwe li ser tiştekî ku rengê paşxaneyê wekî tabloya te ye biceribîne.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Тестирајте боју на нечему са истом бојом позадине као и ваша слика.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Prueba la pintura sobre una superficie con el mismo color de fondo que tu cuadro.</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Subukan ang iyong pintura sa isang bagay na may parehong kulay ng background sa iyong pagpipinta.</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Перевірте свою фарбу на чомусь із таким самим кольором фону, як і ваша картина.</a:t>
            </a:r>
            <a:endParaRPr sz="2050">
              <a:solidFill>
                <a:srgbClr val="AAAAAA"/>
              </a:solidFill>
              <a:latin typeface="Average"/>
              <a:ea typeface="Average"/>
              <a:cs typeface="Average"/>
              <a:sym typeface="Averag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8"/>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FFFFFF"/>
                </a:solidFill>
                <a:latin typeface="Oswald"/>
                <a:ea typeface="Oswald"/>
                <a:cs typeface="Oswald"/>
                <a:sym typeface="Oswald"/>
              </a:rPr>
              <a:t>When you need to clean your palette, soak it in a thin layer of water and wipe into the </a:t>
            </a:r>
            <a:r>
              <a:rPr lang="en" sz="4300">
                <a:solidFill>
                  <a:srgbClr val="00FF00"/>
                </a:solidFill>
                <a:latin typeface="Oswald"/>
                <a:ea typeface="Oswald"/>
                <a:cs typeface="Oswald"/>
                <a:sym typeface="Oswald"/>
              </a:rPr>
              <a:t>garbage</a:t>
            </a:r>
            <a:r>
              <a:rPr lang="en" sz="4300">
                <a:solidFill>
                  <a:srgbClr val="FFFFFF"/>
                </a:solidFill>
                <a:latin typeface="Oswald"/>
                <a:ea typeface="Oswald"/>
                <a:cs typeface="Oswald"/>
                <a:sym typeface="Oswald"/>
              </a:rPr>
              <a:t>, </a:t>
            </a:r>
            <a:r>
              <a:rPr lang="en" sz="4300">
                <a:solidFill>
                  <a:srgbClr val="E06666"/>
                </a:solidFill>
                <a:latin typeface="Oswald"/>
                <a:ea typeface="Oswald"/>
                <a:cs typeface="Oswald"/>
                <a:sym typeface="Oswald"/>
              </a:rPr>
              <a:t>not the sink</a:t>
            </a:r>
            <a:endParaRPr sz="4300">
              <a:solidFill>
                <a:srgbClr val="E06666"/>
              </a:solidFill>
              <a:latin typeface="Oswald"/>
              <a:ea typeface="Oswald"/>
              <a:cs typeface="Oswald"/>
              <a:sym typeface="Oswald"/>
            </a:endParaRPr>
          </a:p>
          <a:p>
            <a:pPr indent="0" lvl="0" marL="0" rtl="0" algn="ctr">
              <a:spcBef>
                <a:spcPts val="0"/>
              </a:spcBef>
              <a:spcAft>
                <a:spcPts val="0"/>
              </a:spcAft>
              <a:buNone/>
            </a:pPr>
            <a:r>
              <a:t/>
            </a:r>
            <a:endParaRPr sz="4800">
              <a:solidFill>
                <a:srgbClr val="E06666"/>
              </a:solidFill>
              <a:latin typeface="Oswald"/>
              <a:ea typeface="Oswald"/>
              <a:cs typeface="Oswald"/>
              <a:sym typeface="Oswald"/>
            </a:endParaRPr>
          </a:p>
          <a:p>
            <a:pPr indent="0" lvl="0" marL="0" rtl="0" algn="ctr">
              <a:spcBef>
                <a:spcPts val="0"/>
              </a:spcBef>
              <a:spcAft>
                <a:spcPts val="0"/>
              </a:spcAft>
              <a:buNone/>
            </a:pPr>
            <a:r>
              <a:rPr lang="en" sz="7200">
                <a:solidFill>
                  <a:srgbClr val="E06666"/>
                </a:solidFill>
                <a:latin typeface="Oswald"/>
                <a:ea typeface="Oswald"/>
                <a:cs typeface="Oswald"/>
                <a:sym typeface="Oswald"/>
              </a:rPr>
              <a:t>🎨</a:t>
            </a:r>
            <a:r>
              <a:rPr lang="en" sz="7200">
                <a:solidFill>
                  <a:srgbClr val="00FF00"/>
                </a:solidFill>
                <a:latin typeface="Oswald"/>
                <a:ea typeface="Oswald"/>
                <a:cs typeface="Oswald"/>
                <a:sym typeface="Oswald"/>
              </a:rPr>
              <a:t>→</a:t>
            </a:r>
            <a:r>
              <a:rPr lang="en" sz="7200">
                <a:solidFill>
                  <a:srgbClr val="E06666"/>
                </a:solidFill>
                <a:latin typeface="Oswald"/>
                <a:ea typeface="Oswald"/>
                <a:cs typeface="Oswald"/>
                <a:sym typeface="Oswald"/>
              </a:rPr>
              <a:t>🗑️ </a:t>
            </a:r>
            <a:endParaRPr sz="7200">
              <a:solidFill>
                <a:srgbClr val="E06666"/>
              </a:solidFill>
              <a:latin typeface="Oswald"/>
              <a:ea typeface="Oswald"/>
              <a:cs typeface="Oswald"/>
              <a:sym typeface="Oswald"/>
            </a:endParaRPr>
          </a:p>
        </p:txBody>
      </p:sp>
      <p:sp>
        <p:nvSpPr>
          <p:cNvPr descr="Translations" id="329" name="Google Shape;329;p58"/>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عندما تحتاج إلى تنظيف لوح الألوان الخاص بك، انقعه في طبقة رقيقة من الماء ثم امسحه في سلة المهملات، وليس في الحوض</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清洗调色盘时，用薄薄一层水浸泡，然后将水擦入垃圾桶，而不是水槽。</a:t>
            </a:r>
            <a:endParaRPr sz="1500">
              <a:solidFill>
                <a:srgbClr val="AAAAAA"/>
              </a:solidFill>
              <a:latin typeface="Average"/>
              <a:ea typeface="Average"/>
              <a:cs typeface="Average"/>
              <a:sym typeface="Average"/>
            </a:endParaRPr>
          </a:p>
          <a:p>
            <a:pPr indent="0" lvl="0" marL="0" rtl="1" algn="r">
              <a:spcBef>
                <a:spcPts val="600"/>
              </a:spcBef>
              <a:spcAft>
                <a:spcPts val="0"/>
              </a:spcAft>
              <a:buNone/>
            </a:pPr>
            <a:r>
              <a:rPr lang="en" sz="1500">
                <a:solidFill>
                  <a:srgbClr val="AAAAAA"/>
                </a:solidFill>
                <a:latin typeface="Average"/>
                <a:ea typeface="Average"/>
                <a:cs typeface="Average"/>
                <a:sym typeface="Average"/>
              </a:rPr>
              <a:t>وقتی نیاز به تمیز کردن پالت خود دارید، آن را در یک لایه نازک آب خیس کنید و داخل سطل زباله، نه سینک ظرفشویی، پاک کنید.</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Wenn Sie Ihre Palette reinigen müssen, weichen Sie sie in einem dünnen Wasserfilm ein und wischen Sie sie im Mülleimer ab, nicht im Waschbecken.</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जब आपको अपने पैलेट को साफ करने की आवश्यकता हो, तो उसे पानी की एक पतली परत में भिगोएं और सिंक में नहीं, बल्कि कूड़ेदान में पोंछें</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팔레트를 세척해야 할 때는 얇은 물에 담가서 싱크대가 아닌 쓰레기통에 버리십시오.</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Dema ku pêdivî ye ku hûn paleta xwe paqij bikin, wê di qatek zirav a avê de bihêlin û bavêjin nav çopê, ne di lavaboyê de.</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Када треба да очистите палету, потопите је у танак слој воде и обришите у смеће, а не у судоперу.</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Cuando necesites limpiar tu paleta, sumérgela en una fina capa de agua y tírala a la basura, no al fregadero.</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Kapag kailangan mong linisin ang iyong palette, ibabad ito sa isang manipis na layer ng tubig at punasan sa basurahan, hindi sa lababo</a:t>
            </a:r>
            <a:endParaRPr sz="1500">
              <a:solidFill>
                <a:srgbClr val="AAAAAA"/>
              </a:solidFill>
              <a:latin typeface="Average"/>
              <a:ea typeface="Average"/>
              <a:cs typeface="Average"/>
              <a:sym typeface="Average"/>
            </a:endParaRPr>
          </a:p>
          <a:p>
            <a:pPr indent="0" lvl="0" marL="0" rtl="0" algn="l">
              <a:spcBef>
                <a:spcPts val="600"/>
              </a:spcBef>
              <a:spcAft>
                <a:spcPts val="600"/>
              </a:spcAft>
              <a:buNone/>
            </a:pPr>
            <a:r>
              <a:rPr lang="en" sz="1500">
                <a:solidFill>
                  <a:srgbClr val="AAAAAA"/>
                </a:solidFill>
                <a:latin typeface="Average"/>
                <a:ea typeface="Average"/>
                <a:cs typeface="Average"/>
                <a:sym typeface="Average"/>
              </a:rPr>
              <a:t>Коли вам потрібно почистити палітру, замочіть її в тонкому шарі води та протріть у смітник, а не в раковину.</a:t>
            </a:r>
            <a:endParaRPr sz="1950">
              <a:solidFill>
                <a:srgbClr val="AAAAAA"/>
              </a:solidFill>
              <a:latin typeface="Average"/>
              <a:ea typeface="Average"/>
              <a:cs typeface="Average"/>
              <a:sym typeface="Averag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9"/>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59"/>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60"/>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Colour wheel</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a circle of coloured sections that shows the relationships between colours</a:t>
            </a:r>
            <a:endParaRPr sz="4800">
              <a:solidFill>
                <a:srgbClr val="FFFFFF"/>
              </a:solidFill>
              <a:latin typeface="Oswald"/>
              <a:ea typeface="Oswald"/>
              <a:cs typeface="Oswald"/>
              <a:sym typeface="Oswald"/>
            </a:endParaRPr>
          </a:p>
        </p:txBody>
      </p:sp>
      <p:sp>
        <p:nvSpPr>
          <p:cNvPr id="341" name="Google Shape;341;p60"/>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عجلة الألوان</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色轮</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چرخ رنگ</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컬러 휠</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Color wheel</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Колірне коло</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Rrota me ngjyra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Գունավոր անիվ</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Kleurenwiel</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Roue chromatique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Farbrad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रंग का पहिया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カラーホイール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Tekera rengîn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रङ व्हील</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 رنګ څرخ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ਰੰਗ ਦਾ ਚੱਕਰ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Roda de cores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Цветовое колесо</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Midabka midabka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rueda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Gurudumu la rangi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วงล้อสี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Renk tekerleği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Bánh xe màu</a:t>
            </a:r>
            <a:endParaRPr sz="1800">
              <a:solidFill>
                <a:schemeClr val="accent3"/>
              </a:solidFill>
              <a:latin typeface="Average"/>
              <a:ea typeface="Average"/>
              <a:cs typeface="Average"/>
              <a:sym typeface="Average"/>
            </a:endParaRPr>
          </a:p>
        </p:txBody>
      </p:sp>
      <p:pic>
        <p:nvPicPr>
          <p:cNvPr id="342" name="Google Shape;342;p60"/>
          <p:cNvPicPr preferRelativeResize="0"/>
          <p:nvPr/>
        </p:nvPicPr>
        <p:blipFill>
          <a:blip r:embed="rId3">
            <a:alphaModFix/>
          </a:blip>
          <a:stretch>
            <a:fillRect/>
          </a:stretch>
        </p:blipFill>
        <p:spPr>
          <a:xfrm>
            <a:off x="28740" y="3428998"/>
            <a:ext cx="3429000" cy="3429000"/>
          </a:xfrm>
          <a:prstGeom prst="rect">
            <a:avLst/>
          </a:prstGeom>
          <a:noFill/>
          <a:ln>
            <a:noFill/>
          </a:ln>
        </p:spPr>
      </p:pic>
      <p:pic>
        <p:nvPicPr>
          <p:cNvPr id="343" name="Google Shape;343;p60"/>
          <p:cNvPicPr preferRelativeResize="0"/>
          <p:nvPr/>
        </p:nvPicPr>
        <p:blipFill>
          <a:blip r:embed="rId4">
            <a:alphaModFix/>
          </a:blip>
          <a:stretch>
            <a:fillRect/>
          </a:stretch>
        </p:blipFill>
        <p:spPr>
          <a:xfrm>
            <a:off x="3476947" y="3429000"/>
            <a:ext cx="2619053" cy="3429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p61"/>
          <p:cNvPicPr preferRelativeResize="0"/>
          <p:nvPr/>
        </p:nvPicPr>
        <p:blipFill rotWithShape="1">
          <a:blip r:embed="rId3">
            <a:alphaModFix/>
          </a:blip>
          <a:srcRect b="21284" l="18200" r="50202" t="13348"/>
          <a:stretch/>
        </p:blipFill>
        <p:spPr>
          <a:xfrm>
            <a:off x="0" y="0"/>
            <a:ext cx="5303945" cy="6857999"/>
          </a:xfrm>
          <a:prstGeom prst="rect">
            <a:avLst/>
          </a:prstGeom>
          <a:noFill/>
          <a:ln>
            <a:noFill/>
          </a:ln>
        </p:spPr>
      </p:pic>
      <p:pic>
        <p:nvPicPr>
          <p:cNvPr id="349" name="Google Shape;349;p61"/>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
        <p:nvSpPr>
          <p:cNvPr id="350" name="Google Shape;350;p61"/>
          <p:cNvSpPr txBox="1"/>
          <p:nvPr/>
        </p:nvSpPr>
        <p:spPr>
          <a:xfrm>
            <a:off x="5293550" y="0"/>
            <a:ext cx="3850500" cy="128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Oswald"/>
                <a:ea typeface="Oswald"/>
                <a:cs typeface="Oswald"/>
                <a:sym typeface="Oswald"/>
              </a:rPr>
              <a:t>Colour wheels?</a:t>
            </a:r>
            <a:endParaRPr>
              <a:solidFill>
                <a:srgbClr val="FFFFFF"/>
              </a:solidFill>
              <a:latin typeface="Oswald"/>
              <a:ea typeface="Oswald"/>
              <a:cs typeface="Oswald"/>
              <a:sym typeface="Oswald"/>
            </a:endParaRPr>
          </a:p>
        </p:txBody>
      </p:sp>
      <p:sp>
        <p:nvSpPr>
          <p:cNvPr id="351" name="Google Shape;351;p61"/>
          <p:cNvSpPr txBox="1"/>
          <p:nvPr/>
        </p:nvSpPr>
        <p:spPr>
          <a:xfrm>
            <a:off x="5293550" y="5575500"/>
            <a:ext cx="3850500" cy="128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Colour wheels!!!!</a:t>
            </a:r>
            <a:endParaRPr sz="3000">
              <a:solidFill>
                <a:srgbClr val="FFFFFF"/>
              </a:solidFill>
              <a:latin typeface="Oswald"/>
              <a:ea typeface="Oswald"/>
              <a:cs typeface="Oswald"/>
              <a:sym typeface="Oswa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62"/>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62"/>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63"/>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Primary colour</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300">
                <a:solidFill>
                  <a:srgbClr val="AAAAAA"/>
                </a:solidFill>
                <a:latin typeface="Average"/>
                <a:ea typeface="Average"/>
                <a:cs typeface="Average"/>
                <a:sym typeface="Average"/>
              </a:rPr>
              <a:t>a colour that cannot be mixed using other colours, for example: </a:t>
            </a:r>
            <a:r>
              <a:rPr b="1" lang="en" sz="3300">
                <a:solidFill>
                  <a:srgbClr val="00FFFF"/>
                </a:solidFill>
                <a:latin typeface="Average"/>
                <a:ea typeface="Average"/>
                <a:cs typeface="Average"/>
                <a:sym typeface="Average"/>
              </a:rPr>
              <a:t>cyan</a:t>
            </a:r>
            <a:r>
              <a:rPr lang="en" sz="3300">
                <a:solidFill>
                  <a:srgbClr val="AAAAAA"/>
                </a:solidFill>
                <a:latin typeface="Average"/>
                <a:ea typeface="Average"/>
                <a:cs typeface="Average"/>
                <a:sym typeface="Average"/>
              </a:rPr>
              <a:t>, </a:t>
            </a:r>
            <a:r>
              <a:rPr b="1" lang="en" sz="3300">
                <a:solidFill>
                  <a:srgbClr val="FFFF00"/>
                </a:solidFill>
                <a:latin typeface="Average"/>
                <a:ea typeface="Average"/>
                <a:cs typeface="Average"/>
                <a:sym typeface="Average"/>
              </a:rPr>
              <a:t>yellow</a:t>
            </a:r>
            <a:r>
              <a:rPr lang="en" sz="3300">
                <a:solidFill>
                  <a:srgbClr val="AAAAAA"/>
                </a:solidFill>
                <a:latin typeface="Average"/>
                <a:ea typeface="Average"/>
                <a:cs typeface="Average"/>
                <a:sym typeface="Average"/>
              </a:rPr>
              <a:t>, and </a:t>
            </a:r>
            <a:r>
              <a:rPr b="1" lang="en" sz="3300">
                <a:solidFill>
                  <a:srgbClr val="FF00FF"/>
                </a:solidFill>
                <a:latin typeface="Average"/>
                <a:ea typeface="Average"/>
                <a:cs typeface="Average"/>
                <a:sym typeface="Average"/>
              </a:rPr>
              <a:t>magenta</a:t>
            </a:r>
            <a:endParaRPr b="1" sz="4500">
              <a:solidFill>
                <a:srgbClr val="FF00FF"/>
              </a:solidFill>
              <a:latin typeface="Oswald"/>
              <a:ea typeface="Oswald"/>
              <a:cs typeface="Oswald"/>
              <a:sym typeface="Oswald"/>
            </a:endParaRPr>
          </a:p>
        </p:txBody>
      </p:sp>
      <p:sp>
        <p:nvSpPr>
          <p:cNvPr id="363" name="Google Shape;363;p63"/>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اللون الأساسي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原色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اولیه</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기본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Pangunahing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Основний колір</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primare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Առաջնային գույն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Primaire kleur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 primaire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Primärfarbe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प्राथमिक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原色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 bingehîn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प्राथमिक रंग</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لومړني رنګ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ਪ੍ਰਾਇਮਰੀ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 primária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Основной цвет</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Midabka aasaasiga ah</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 primario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ya msingi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สีหลัก</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Ana renk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cơ bản</a:t>
            </a:r>
            <a:endParaRPr sz="1800">
              <a:solidFill>
                <a:schemeClr val="accent3"/>
              </a:solidFill>
              <a:latin typeface="Average"/>
              <a:ea typeface="Average"/>
              <a:cs typeface="Average"/>
              <a:sym typeface="Average"/>
            </a:endParaRPr>
          </a:p>
        </p:txBody>
      </p:sp>
      <p:sp>
        <p:nvSpPr>
          <p:cNvPr id="364" name="Google Shape;364;p63"/>
          <p:cNvSpPr/>
          <p:nvPr/>
        </p:nvSpPr>
        <p:spPr>
          <a:xfrm>
            <a:off x="0" y="3406700"/>
            <a:ext cx="2031900" cy="3451200"/>
          </a:xfrm>
          <a:prstGeom prst="rect">
            <a:avLst/>
          </a:prstGeom>
          <a:solidFill>
            <a:srgbClr val="00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365" name="Google Shape;365;p63"/>
          <p:cNvSpPr/>
          <p:nvPr/>
        </p:nvSpPr>
        <p:spPr>
          <a:xfrm>
            <a:off x="2032033" y="3406700"/>
            <a:ext cx="2031900" cy="3451200"/>
          </a:xfrm>
          <a:prstGeom prst="rect">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366" name="Google Shape;366;p63"/>
          <p:cNvSpPr/>
          <p:nvPr/>
        </p:nvSpPr>
        <p:spPr>
          <a:xfrm>
            <a:off x="4064067" y="3406700"/>
            <a:ext cx="2031900" cy="3451200"/>
          </a:xfrm>
          <a:prstGeom prst="rect">
            <a:avLst/>
          </a:prstGeom>
          <a:solidFill>
            <a:srgbClr val="FF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64"/>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Cyan</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marR="0" rtl="0" algn="ctr">
              <a:lnSpc>
                <a:spcPct val="100000"/>
              </a:lnSpc>
              <a:spcBef>
                <a:spcPts val="0"/>
              </a:spcBef>
              <a:spcAft>
                <a:spcPts val="0"/>
              </a:spcAft>
              <a:buNone/>
            </a:pPr>
            <a:r>
              <a:rPr lang="en" sz="3600">
                <a:solidFill>
                  <a:srgbClr val="AAAAAA"/>
                </a:solidFill>
                <a:latin typeface="Average"/>
                <a:ea typeface="Average"/>
                <a:cs typeface="Average"/>
                <a:sym typeface="Average"/>
              </a:rPr>
              <a:t>a greenish-blue colour that is one of the colour primaries</a:t>
            </a:r>
            <a:endParaRPr sz="4800">
              <a:solidFill>
                <a:srgbClr val="FFFFFF"/>
              </a:solidFill>
              <a:latin typeface="Oswald"/>
              <a:ea typeface="Oswald"/>
              <a:cs typeface="Oswald"/>
              <a:sym typeface="Oswald"/>
            </a:endParaRPr>
          </a:p>
        </p:txBody>
      </p:sp>
      <p:sp>
        <p:nvSpPr>
          <p:cNvPr id="372" name="Google Shape;372;p64"/>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ازرق سماوي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青色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فیروزه ای</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청록색</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Cyan</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Блакитний</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सियान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シアン</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स्यान</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سیان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ਸਿਆਨ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Ciano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Голубой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cian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สีฟ้า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Camgöbeği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lục lam</a:t>
            </a:r>
            <a:endParaRPr sz="1800">
              <a:solidFill>
                <a:schemeClr val="accent3"/>
              </a:solidFill>
              <a:latin typeface="Average"/>
              <a:ea typeface="Average"/>
              <a:cs typeface="Average"/>
              <a:sym typeface="Average"/>
            </a:endParaRPr>
          </a:p>
        </p:txBody>
      </p:sp>
      <p:sp>
        <p:nvSpPr>
          <p:cNvPr id="373" name="Google Shape;373;p64"/>
          <p:cNvSpPr/>
          <p:nvPr/>
        </p:nvSpPr>
        <p:spPr>
          <a:xfrm>
            <a:off x="0" y="3406700"/>
            <a:ext cx="6096000" cy="3451200"/>
          </a:xfrm>
          <a:prstGeom prst="rect">
            <a:avLst/>
          </a:prstGeom>
          <a:solidFill>
            <a:srgbClr val="00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9"/>
          <p:cNvSpPr txBox="1"/>
          <p:nvPr/>
        </p:nvSpPr>
        <p:spPr>
          <a:xfrm>
            <a:off x="0" y="6175900"/>
            <a:ext cx="9144000" cy="682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chemeClr val="dk1"/>
                </a:solidFill>
                <a:latin typeface="Cabin"/>
                <a:ea typeface="Cabin"/>
                <a:cs typeface="Cabin"/>
                <a:sym typeface="Cabin"/>
              </a:rPr>
              <a:t>Sedrick Huckaby</a:t>
            </a:r>
            <a:r>
              <a:rPr i="1" lang="en" sz="1800">
                <a:solidFill>
                  <a:srgbClr val="B7B7B7"/>
                </a:solidFill>
                <a:latin typeface="Cabin"/>
                <a:ea typeface="Cabin"/>
                <a:cs typeface="Cabin"/>
                <a:sym typeface="Cabin"/>
              </a:rPr>
              <a:t> </a:t>
            </a:r>
            <a:r>
              <a:rPr lang="en" sz="1800">
                <a:solidFill>
                  <a:srgbClr val="B7B7B7"/>
                </a:solidFill>
                <a:latin typeface="Cabin"/>
                <a:ea typeface="Cabin"/>
                <a:cs typeface="Cabin"/>
                <a:sym typeface="Cabin"/>
              </a:rPr>
              <a:t>(US), </a:t>
            </a:r>
            <a:r>
              <a:rPr b="1" i="1" lang="en" sz="1800">
                <a:solidFill>
                  <a:srgbClr val="FFFFFF"/>
                </a:solidFill>
                <a:latin typeface="Cabin"/>
                <a:ea typeface="Cabin"/>
                <a:cs typeface="Cabin"/>
                <a:sym typeface="Cabin"/>
              </a:rPr>
              <a:t>Opal Lee</a:t>
            </a:r>
            <a:r>
              <a:rPr i="1" lang="en" sz="1800">
                <a:solidFill>
                  <a:srgbClr val="FFFFFF"/>
                </a:solidFill>
                <a:latin typeface="Cabin"/>
                <a:ea typeface="Cabin"/>
                <a:cs typeface="Cabin"/>
                <a:sym typeface="Cabin"/>
              </a:rPr>
              <a:t>, </a:t>
            </a:r>
            <a:r>
              <a:rPr lang="en" sz="1800">
                <a:solidFill>
                  <a:srgbClr val="B7B7B7"/>
                </a:solidFill>
                <a:latin typeface="Cabin"/>
                <a:ea typeface="Cabin"/>
                <a:cs typeface="Cabin"/>
                <a:sym typeface="Cabin"/>
              </a:rPr>
              <a:t>2023. National Portrait Gallery, Smithsonian Institution.</a:t>
            </a:r>
            <a:endParaRPr sz="1800">
              <a:solidFill>
                <a:srgbClr val="B7B7B7"/>
              </a:solidFill>
              <a:latin typeface="Cabin"/>
              <a:ea typeface="Cabin"/>
              <a:cs typeface="Cabin"/>
              <a:sym typeface="Cabin"/>
            </a:endParaRPr>
          </a:p>
          <a:p>
            <a:pPr indent="0" lvl="0" marL="0" rtl="0" algn="ctr">
              <a:spcBef>
                <a:spcPts val="0"/>
              </a:spcBef>
              <a:spcAft>
                <a:spcPts val="0"/>
              </a:spcAft>
              <a:buNone/>
            </a:pPr>
            <a:r>
              <a:rPr lang="en" sz="1800">
                <a:solidFill>
                  <a:srgbClr val="B7B7B7"/>
                </a:solidFill>
                <a:latin typeface="Cabin"/>
                <a:ea typeface="Cabin"/>
                <a:cs typeface="Cabin"/>
                <a:sym typeface="Cabin"/>
              </a:rPr>
              <a:t>Activist Opal Lee led the push to make Juneteenth a federal holiday in the US.</a:t>
            </a:r>
            <a:endParaRPr sz="1800">
              <a:solidFill>
                <a:srgbClr val="B7B7B7"/>
              </a:solidFill>
              <a:latin typeface="Cabin"/>
              <a:ea typeface="Cabin"/>
              <a:cs typeface="Cabin"/>
              <a:sym typeface="Cabin"/>
            </a:endParaRPr>
          </a:p>
        </p:txBody>
      </p:sp>
      <p:pic>
        <p:nvPicPr>
          <p:cNvPr id="142" name="Google Shape;142;p29"/>
          <p:cNvPicPr preferRelativeResize="0"/>
          <p:nvPr/>
        </p:nvPicPr>
        <p:blipFill>
          <a:blip r:embed="rId3">
            <a:alphaModFix/>
          </a:blip>
          <a:stretch>
            <a:fillRect/>
          </a:stretch>
        </p:blipFill>
        <p:spPr>
          <a:xfrm>
            <a:off x="152400" y="152400"/>
            <a:ext cx="4696880" cy="5871099"/>
          </a:xfrm>
          <a:prstGeom prst="rect">
            <a:avLst/>
          </a:prstGeom>
          <a:noFill/>
          <a:ln>
            <a:noFill/>
          </a:ln>
        </p:spPr>
      </p:pic>
      <p:pic>
        <p:nvPicPr>
          <p:cNvPr id="143" name="Google Shape;143;p29"/>
          <p:cNvPicPr preferRelativeResize="0"/>
          <p:nvPr/>
        </p:nvPicPr>
        <p:blipFill>
          <a:blip r:embed="rId4">
            <a:alphaModFix/>
          </a:blip>
          <a:stretch>
            <a:fillRect/>
          </a:stretch>
        </p:blipFill>
        <p:spPr>
          <a:xfrm>
            <a:off x="5001680" y="594250"/>
            <a:ext cx="3989920" cy="49874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65"/>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magenta</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a reddish purple (hot pink) that is one of the colour primaries</a:t>
            </a:r>
            <a:endParaRPr sz="4800">
              <a:solidFill>
                <a:srgbClr val="FFFFFF"/>
              </a:solidFill>
              <a:latin typeface="Oswald"/>
              <a:ea typeface="Oswald"/>
              <a:cs typeface="Oswald"/>
              <a:sym typeface="Oswald"/>
            </a:endParaRPr>
          </a:p>
        </p:txBody>
      </p:sp>
      <p:sp>
        <p:nvSpPr>
          <p:cNvPr id="379" name="Google Shape;379;p65"/>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أرجواني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品红</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ارغوانی</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마젠타</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Magenta</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Маджента</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Մագենտա</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मैजेंटा</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赤紫色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म्याजेन्टा</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میګینټا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ਮੈਜੈਂਟਾ</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Пурпурный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Magenta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สีม่วงแดง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Macenta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đỏ tươi</a:t>
            </a:r>
            <a:endParaRPr sz="1800">
              <a:solidFill>
                <a:schemeClr val="accent3"/>
              </a:solidFill>
              <a:latin typeface="Average"/>
              <a:ea typeface="Average"/>
              <a:cs typeface="Average"/>
              <a:sym typeface="Average"/>
            </a:endParaRPr>
          </a:p>
        </p:txBody>
      </p:sp>
      <p:sp>
        <p:nvSpPr>
          <p:cNvPr id="380" name="Google Shape;380;p65"/>
          <p:cNvSpPr/>
          <p:nvPr/>
        </p:nvSpPr>
        <p:spPr>
          <a:xfrm>
            <a:off x="0" y="3406700"/>
            <a:ext cx="6096000" cy="3451200"/>
          </a:xfrm>
          <a:prstGeom prst="rect">
            <a:avLst/>
          </a:prstGeom>
          <a:solidFill>
            <a:srgbClr val="FF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66"/>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Secondary colour</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400">
                <a:solidFill>
                  <a:srgbClr val="AAAAAA"/>
                </a:solidFill>
                <a:latin typeface="Average"/>
                <a:ea typeface="Average"/>
                <a:cs typeface="Average"/>
                <a:sym typeface="Average"/>
              </a:rPr>
              <a:t>a colour that is created by mixing two primary colours, for example: </a:t>
            </a:r>
            <a:r>
              <a:rPr b="1" lang="en" sz="3400">
                <a:solidFill>
                  <a:srgbClr val="FF0000"/>
                </a:solidFill>
                <a:latin typeface="Average"/>
                <a:ea typeface="Average"/>
                <a:cs typeface="Average"/>
                <a:sym typeface="Average"/>
              </a:rPr>
              <a:t>red</a:t>
            </a:r>
            <a:r>
              <a:rPr lang="en" sz="3400">
                <a:solidFill>
                  <a:srgbClr val="AAAAAA"/>
                </a:solidFill>
                <a:latin typeface="Average"/>
                <a:ea typeface="Average"/>
                <a:cs typeface="Average"/>
                <a:sym typeface="Average"/>
              </a:rPr>
              <a:t>, </a:t>
            </a:r>
            <a:r>
              <a:rPr b="1" lang="en" sz="3400">
                <a:solidFill>
                  <a:srgbClr val="00FF00"/>
                </a:solidFill>
                <a:latin typeface="Average"/>
                <a:ea typeface="Average"/>
                <a:cs typeface="Average"/>
                <a:sym typeface="Average"/>
              </a:rPr>
              <a:t>green</a:t>
            </a:r>
            <a:r>
              <a:rPr lang="en" sz="3400">
                <a:solidFill>
                  <a:srgbClr val="AAAAAA"/>
                </a:solidFill>
                <a:latin typeface="Average"/>
                <a:ea typeface="Average"/>
                <a:cs typeface="Average"/>
                <a:sym typeface="Average"/>
              </a:rPr>
              <a:t>, and </a:t>
            </a:r>
            <a:r>
              <a:rPr b="1" lang="en" sz="3400">
                <a:solidFill>
                  <a:srgbClr val="0000FF"/>
                </a:solidFill>
                <a:latin typeface="Average"/>
                <a:ea typeface="Average"/>
                <a:cs typeface="Average"/>
                <a:sym typeface="Average"/>
              </a:rPr>
              <a:t>blue</a:t>
            </a:r>
            <a:endParaRPr b="1" sz="4600">
              <a:solidFill>
                <a:srgbClr val="0000FF"/>
              </a:solidFill>
              <a:latin typeface="Oswald"/>
              <a:ea typeface="Oswald"/>
              <a:cs typeface="Oswald"/>
              <a:sym typeface="Oswald"/>
            </a:endParaRPr>
          </a:p>
        </p:txBody>
      </p:sp>
      <p:sp>
        <p:nvSpPr>
          <p:cNvPr id="386" name="Google Shape;386;p66"/>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اللون الثانوي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次要颜色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ثانویه</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보조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Pangalawang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Вторинний колір</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dytësore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Երկրորդական գույն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Secundaire kleur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 secondaire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Sekundärfarbe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द्वितीयक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二次色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 duyemîn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माध्यमिक रंग</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دوهم رنګ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ਸੈਕੰਡਰੀ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 secundária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Вторичный цвет</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Midabka labaad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 secundario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ya sekondari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สีรอง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İkincil renk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thứ cấp</a:t>
            </a:r>
            <a:endParaRPr sz="1800">
              <a:solidFill>
                <a:schemeClr val="accent3"/>
              </a:solidFill>
              <a:latin typeface="Average"/>
              <a:ea typeface="Average"/>
              <a:cs typeface="Average"/>
              <a:sym typeface="Average"/>
            </a:endParaRPr>
          </a:p>
        </p:txBody>
      </p:sp>
      <p:sp>
        <p:nvSpPr>
          <p:cNvPr id="387" name="Google Shape;387;p66"/>
          <p:cNvSpPr/>
          <p:nvPr/>
        </p:nvSpPr>
        <p:spPr>
          <a:xfrm>
            <a:off x="0" y="3406700"/>
            <a:ext cx="2031900" cy="3451200"/>
          </a:xfrm>
          <a:prstGeom prst="rect">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388" name="Google Shape;388;p66"/>
          <p:cNvSpPr/>
          <p:nvPr/>
        </p:nvSpPr>
        <p:spPr>
          <a:xfrm>
            <a:off x="2032033" y="3406700"/>
            <a:ext cx="2031900" cy="3451200"/>
          </a:xfrm>
          <a:prstGeom prst="rect">
            <a:avLst/>
          </a:prstGeom>
          <a:solidFill>
            <a:srgbClr val="00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389" name="Google Shape;389;p66"/>
          <p:cNvSpPr/>
          <p:nvPr/>
        </p:nvSpPr>
        <p:spPr>
          <a:xfrm>
            <a:off x="4064067" y="3406700"/>
            <a:ext cx="2031900" cy="3451200"/>
          </a:xfrm>
          <a:prstGeom prst="rect">
            <a:avLst/>
          </a:prstGeom>
          <a:solidFill>
            <a:srgbClr val="00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67"/>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Complementary colours</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colours that are opposites on the colour wheel</a:t>
            </a:r>
            <a:endParaRPr sz="4800">
              <a:solidFill>
                <a:srgbClr val="FFFFFF"/>
              </a:solidFill>
              <a:latin typeface="Oswald"/>
              <a:ea typeface="Oswald"/>
              <a:cs typeface="Oswald"/>
              <a:sym typeface="Oswald"/>
            </a:endParaRPr>
          </a:p>
        </p:txBody>
      </p:sp>
      <p:sp>
        <p:nvSpPr>
          <p:cNvPr id="395" name="Google Shape;395;p67"/>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الألوان التكميلية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互补色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های مکمل</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보색</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Mga pantulong na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Додаткові кольори</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plotësuese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Լրացուցիչ գույներ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Complementaire kleuren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Couleurs complémentaires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Komplementärfarben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पूरक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補色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Rengên temamker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पूरक रंगहरू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بشپړونکي رنګونه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ਪੂਰਕ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Cores complementares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Дополнительные цвета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Midabada dhameystiran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Colores complementarios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za ziada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สีเสริม</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Tamamlayıcı renkler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sắc bổ sung</a:t>
            </a:r>
            <a:endParaRPr sz="1800">
              <a:solidFill>
                <a:schemeClr val="accent3"/>
              </a:solidFill>
              <a:latin typeface="Average"/>
              <a:ea typeface="Average"/>
              <a:cs typeface="Average"/>
              <a:sym typeface="Average"/>
            </a:endParaRPr>
          </a:p>
        </p:txBody>
      </p:sp>
      <p:pic>
        <p:nvPicPr>
          <p:cNvPr id="396" name="Google Shape;396;p67"/>
          <p:cNvPicPr preferRelativeResize="0"/>
          <p:nvPr/>
        </p:nvPicPr>
        <p:blipFill>
          <a:blip r:embed="rId3">
            <a:alphaModFix/>
          </a:blip>
          <a:stretch>
            <a:fillRect/>
          </a:stretch>
        </p:blipFill>
        <p:spPr>
          <a:xfrm>
            <a:off x="127000" y="3428992"/>
            <a:ext cx="1828800" cy="1828800"/>
          </a:xfrm>
          <a:prstGeom prst="rect">
            <a:avLst/>
          </a:prstGeom>
          <a:noFill/>
          <a:ln>
            <a:noFill/>
          </a:ln>
        </p:spPr>
      </p:pic>
      <p:pic>
        <p:nvPicPr>
          <p:cNvPr id="397" name="Google Shape;397;p67"/>
          <p:cNvPicPr preferRelativeResize="0"/>
          <p:nvPr/>
        </p:nvPicPr>
        <p:blipFill>
          <a:blip r:embed="rId4">
            <a:alphaModFix/>
          </a:blip>
          <a:stretch>
            <a:fillRect/>
          </a:stretch>
        </p:blipFill>
        <p:spPr>
          <a:xfrm>
            <a:off x="2197150" y="3489192"/>
            <a:ext cx="1828800" cy="1828800"/>
          </a:xfrm>
          <a:prstGeom prst="rect">
            <a:avLst/>
          </a:prstGeom>
          <a:noFill/>
          <a:ln>
            <a:noFill/>
          </a:ln>
        </p:spPr>
      </p:pic>
      <p:pic>
        <p:nvPicPr>
          <p:cNvPr id="398" name="Google Shape;398;p67"/>
          <p:cNvPicPr preferRelativeResize="0"/>
          <p:nvPr/>
        </p:nvPicPr>
        <p:blipFill>
          <a:blip r:embed="rId5">
            <a:alphaModFix/>
          </a:blip>
          <a:stretch>
            <a:fillRect/>
          </a:stretch>
        </p:blipFill>
        <p:spPr>
          <a:xfrm>
            <a:off x="4267300" y="3489192"/>
            <a:ext cx="1828800" cy="1828800"/>
          </a:xfrm>
          <a:prstGeom prst="rect">
            <a:avLst/>
          </a:prstGeom>
          <a:noFill/>
          <a:ln>
            <a:noFill/>
          </a:ln>
        </p:spPr>
      </p:pic>
      <p:cxnSp>
        <p:nvCxnSpPr>
          <p:cNvPr id="399" name="Google Shape;399;p67"/>
          <p:cNvCxnSpPr/>
          <p:nvPr/>
        </p:nvCxnSpPr>
        <p:spPr>
          <a:xfrm>
            <a:off x="1030950" y="3867625"/>
            <a:ext cx="0" cy="931800"/>
          </a:xfrm>
          <a:prstGeom prst="straightConnector1">
            <a:avLst/>
          </a:prstGeom>
          <a:noFill/>
          <a:ln cap="flat" cmpd="sng" w="38100">
            <a:solidFill>
              <a:srgbClr val="FFFFFF"/>
            </a:solidFill>
            <a:prstDash val="solid"/>
            <a:round/>
            <a:headEnd len="med" w="med" type="none"/>
            <a:tailEnd len="med" w="med" type="none"/>
          </a:ln>
        </p:spPr>
      </p:cxnSp>
      <p:cxnSp>
        <p:nvCxnSpPr>
          <p:cNvPr id="400" name="Google Shape;400;p67"/>
          <p:cNvCxnSpPr/>
          <p:nvPr/>
        </p:nvCxnSpPr>
        <p:spPr>
          <a:xfrm>
            <a:off x="2720150" y="4164100"/>
            <a:ext cx="827400" cy="491100"/>
          </a:xfrm>
          <a:prstGeom prst="straightConnector1">
            <a:avLst/>
          </a:prstGeom>
          <a:noFill/>
          <a:ln cap="flat" cmpd="sng" w="38100">
            <a:solidFill>
              <a:srgbClr val="FFFFFF"/>
            </a:solidFill>
            <a:prstDash val="solid"/>
            <a:round/>
            <a:headEnd len="med" w="med" type="none"/>
            <a:tailEnd len="med" w="med" type="none"/>
          </a:ln>
        </p:spPr>
      </p:cxnSp>
      <p:cxnSp>
        <p:nvCxnSpPr>
          <p:cNvPr id="401" name="Google Shape;401;p67"/>
          <p:cNvCxnSpPr/>
          <p:nvPr/>
        </p:nvCxnSpPr>
        <p:spPr>
          <a:xfrm flipH="1">
            <a:off x="4969075" y="4009150"/>
            <a:ext cx="420000" cy="790200"/>
          </a:xfrm>
          <a:prstGeom prst="straightConnector1">
            <a:avLst/>
          </a:prstGeom>
          <a:noFill/>
          <a:ln cap="flat" cmpd="sng" w="38100">
            <a:solidFill>
              <a:srgbClr val="FFFFFF"/>
            </a:solidFill>
            <a:prstDash val="solid"/>
            <a:round/>
            <a:headEnd len="med" w="med" type="none"/>
            <a:tailEnd len="med" w="med" type="none"/>
          </a:ln>
        </p:spPr>
      </p:cxn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descr="Title" id="406" name="Google Shape;406;p68"/>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400">
                <a:solidFill>
                  <a:srgbClr val="00FF00"/>
                </a:solidFill>
                <a:latin typeface="Open Sans"/>
                <a:ea typeface="Open Sans"/>
                <a:cs typeface="Open Sans"/>
                <a:sym typeface="Open Sans"/>
              </a:rPr>
              <a:t>Green 		</a:t>
            </a:r>
            <a:r>
              <a:rPr b="1" lang="en" sz="2400">
                <a:solidFill>
                  <a:srgbClr val="CACACA"/>
                </a:solidFill>
                <a:latin typeface="Open Sans"/>
                <a:ea typeface="Open Sans"/>
                <a:cs typeface="Open Sans"/>
                <a:sym typeface="Open Sans"/>
              </a:rPr>
              <a:t>=</a:t>
            </a:r>
            <a:r>
              <a:rPr lang="en" sz="2400">
                <a:solidFill>
                  <a:srgbClr val="00FF00"/>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7D00FF"/>
                </a:solidFill>
                <a:latin typeface="Open Sans"/>
                <a:ea typeface="Open Sans"/>
                <a:cs typeface="Open Sans"/>
                <a:sym typeface="Open Sans"/>
              </a:rPr>
              <a:t>Blue-violet 	</a:t>
            </a:r>
            <a:r>
              <a:rPr b="1" lang="en" sz="2400">
                <a:solidFill>
                  <a:srgbClr val="CACACA"/>
                </a:solidFill>
                <a:latin typeface="Open Sans"/>
                <a:ea typeface="Open Sans"/>
                <a:cs typeface="Open Sans"/>
                <a:sym typeface="Open Sans"/>
              </a:rPr>
              <a:t>=</a:t>
            </a:r>
            <a:r>
              <a:rPr lang="en" sz="2400">
                <a:solidFill>
                  <a:srgbClr val="7D00FF"/>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 </a:t>
            </a:r>
            <a:r>
              <a:rPr lang="en" sz="2400">
                <a:solidFill>
                  <a:srgbClr val="CACACA"/>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FF4400"/>
                </a:solidFill>
                <a:latin typeface="Open Sans"/>
                <a:ea typeface="Open Sans"/>
                <a:cs typeface="Open Sans"/>
                <a:sym typeface="Open Sans"/>
              </a:rPr>
              <a:t>Red-orange	</a:t>
            </a:r>
            <a:r>
              <a:rPr b="1" lang="en" sz="2400">
                <a:solidFill>
                  <a:srgbClr val="CACACA"/>
                </a:solidFill>
                <a:latin typeface="Open Sans"/>
                <a:ea typeface="Open Sans"/>
                <a:cs typeface="Open Sans"/>
                <a:sym typeface="Open Sans"/>
              </a:rPr>
              <a:t>=</a:t>
            </a:r>
            <a:r>
              <a:rPr lang="en" sz="2400">
                <a:solidFill>
                  <a:srgbClr val="FF4400"/>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a:t>
            </a:r>
            <a:r>
              <a:rPr lang="en"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latin typeface="Open Sans"/>
                <a:ea typeface="Open Sans"/>
                <a:cs typeface="Open Sans"/>
                <a:sym typeface="Open Sans"/>
              </a:rPr>
              <a:t>Black 			</a:t>
            </a:r>
            <a:r>
              <a:rPr b="1" lang="en" sz="2400">
                <a:solidFill>
                  <a:srgbClr val="CACACA"/>
                </a:solidFill>
                <a:latin typeface="Open Sans"/>
                <a:ea typeface="Open Sans"/>
                <a:cs typeface="Open Sans"/>
                <a:sym typeface="Open Sans"/>
              </a:rPr>
              <a:t>=</a:t>
            </a:r>
            <a:r>
              <a:rPr lang="en" sz="2400">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407" name="Google Shape;407;p68"/>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408" name="Google Shape;408;p68"/>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颜色混合：绿色 = 黄色 + 青色，蓝紫色 = 青色 + 品红色，红橙色 = 品红色 + 黄色，黑色 = 黄色 + 青色 + 品红色</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Farben mischen: Grün = Gelb + Cyan, Blauviolett = Cyan + Magenta, Rotorange = Magenta + Gelb, Schwarz = Gelb + Cyan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Têkelkirina rengan: Kesk = Zer + şîn, Şîn-binefşî = şîn + magenta, Sor-porteqalî = magenta + zer, Reş = Zer + şîn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Мешање боја: Зелена = жута + цијан, Плаво-љубичаста = цијан + магента, Црвено-наранџаста = магента + жута, Црна = жута + цијан + магента</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Mezcla de colores: Verde = Amarillo + cian, Azul violeta = Cian + magenta, Rojo anaranjado = Magenta + amarillo, Negro = Amarillo + cian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Paghahalo ng mga kulay: Berde = Yellow + cyan, Blue-violet = Cyan + magenta, Red-orange = Magenta + yellow, Black = Yellow + cyan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550">
              <a:solidFill>
                <a:srgbClr val="CACACA"/>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70"/>
          <p:cNvSpPr txBox="1"/>
          <p:nvPr/>
        </p:nvSpPr>
        <p:spPr>
          <a:xfrm>
            <a:off x="0" y="45720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Examples of colour wheels from the past</a:t>
            </a:r>
            <a:endParaRPr sz="4800">
              <a:solidFill>
                <a:srgbClr val="FFFFFF"/>
              </a:solidFill>
              <a:latin typeface="Oswald"/>
              <a:ea typeface="Oswald"/>
              <a:cs typeface="Oswald"/>
              <a:sym typeface="Oswald"/>
            </a:endParaRPr>
          </a:p>
        </p:txBody>
      </p:sp>
      <p:sp>
        <p:nvSpPr>
          <p:cNvPr descr="Translations" id="418" name="Google Shape;418;p70"/>
          <p:cNvSpPr txBox="1"/>
          <p:nvPr/>
        </p:nvSpPr>
        <p:spPr>
          <a:xfrm>
            <a:off x="0" y="1727200"/>
            <a:ext cx="9144000" cy="4677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أمثلة على عجلات الألوان من الماضي</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过去的色轮示例</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نمونه‌هایی از چرخه‌های رنگ از گذشته</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Beispiele für Farbräder aus der Vergangenheit</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अतीत के रंग चक्रों के उदाहरण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과거의 색상환의 예</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Nimûneyên çerxên rengîn ji demên berê</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Примери точкова боја из прошлости</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Ejemplos de ruedas de color del pasado</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Mga halimbawa ng color wheels mula sa nakaraan</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Приклади кольорових коліс з минулого</a:t>
            </a:r>
            <a:endParaRPr sz="4100">
              <a:solidFill>
                <a:srgbClr val="CACACA"/>
              </a:solidFill>
              <a:latin typeface="Average"/>
              <a:ea typeface="Average"/>
              <a:cs typeface="Average"/>
              <a:sym typeface="Averag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descr="All text" id="423" name="Google Shape;423;p71"/>
          <p:cNvSpPr txBox="1"/>
          <p:nvPr/>
        </p:nvSpPr>
        <p:spPr>
          <a:xfrm>
            <a:off x="5257350" y="5948825"/>
            <a:ext cx="3886800" cy="91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Drapak</a:t>
            </a:r>
            <a:endParaRPr sz="2400">
              <a:solidFill>
                <a:srgbClr val="B7B7B7"/>
              </a:solidFill>
              <a:latin typeface="Oswald"/>
              <a:ea typeface="Oswald"/>
              <a:cs typeface="Oswald"/>
              <a:sym typeface="Oswald"/>
            </a:endParaRPr>
          </a:p>
        </p:txBody>
      </p:sp>
      <p:pic>
        <p:nvPicPr>
          <p:cNvPr id="424" name="Google Shape;424;p71"/>
          <p:cNvPicPr preferRelativeResize="0"/>
          <p:nvPr/>
        </p:nvPicPr>
        <p:blipFill>
          <a:blip r:embed="rId3">
            <a:alphaModFix/>
          </a:blip>
          <a:stretch>
            <a:fillRect/>
          </a:stretch>
        </p:blipFill>
        <p:spPr>
          <a:xfrm>
            <a:off x="0" y="0"/>
            <a:ext cx="5257353" cy="685799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id="429" name="Google Shape;429;p72" title="paintingSkill-Julia Chiasson-Fall 2023-16936.jpg"/>
          <p:cNvPicPr preferRelativeResize="0"/>
          <p:nvPr/>
        </p:nvPicPr>
        <p:blipFill>
          <a:blip r:embed="rId3">
            <a:alphaModFix/>
          </a:blip>
          <a:stretch>
            <a:fillRect/>
          </a:stretch>
        </p:blipFill>
        <p:spPr>
          <a:xfrm>
            <a:off x="0" y="381762"/>
            <a:ext cx="4571995" cy="6094473"/>
          </a:xfrm>
          <a:prstGeom prst="rect">
            <a:avLst/>
          </a:prstGeom>
          <a:noFill/>
          <a:ln>
            <a:noFill/>
          </a:ln>
        </p:spPr>
      </p:pic>
      <p:pic>
        <p:nvPicPr>
          <p:cNvPr id="430" name="Google Shape;430;p72" title="paintingSkill-Jenny Morris-Fall 2023-16942.jpg"/>
          <p:cNvPicPr preferRelativeResize="0"/>
          <p:nvPr/>
        </p:nvPicPr>
        <p:blipFill>
          <a:blip r:embed="rId4">
            <a:alphaModFix/>
          </a:blip>
          <a:stretch>
            <a:fillRect/>
          </a:stretch>
        </p:blipFill>
        <p:spPr>
          <a:xfrm>
            <a:off x="4572006" y="381762"/>
            <a:ext cx="4571993" cy="609446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73" title="paintingSkill-Alice Bruyndonckx-Fall 2023-16929.jpg"/>
          <p:cNvPicPr preferRelativeResize="0"/>
          <p:nvPr/>
        </p:nvPicPr>
        <p:blipFill rotWithShape="1">
          <a:blip r:embed="rId3">
            <a:alphaModFix/>
          </a:blip>
          <a:srcRect b="0" l="6667" r="37067" t="0"/>
          <a:stretch/>
        </p:blipFill>
        <p:spPr>
          <a:xfrm>
            <a:off x="0" y="381762"/>
            <a:ext cx="4571995" cy="6094472"/>
          </a:xfrm>
          <a:prstGeom prst="rect">
            <a:avLst/>
          </a:prstGeom>
          <a:noFill/>
          <a:ln>
            <a:noFill/>
          </a:ln>
        </p:spPr>
      </p:pic>
      <p:pic>
        <p:nvPicPr>
          <p:cNvPr id="436" name="Google Shape;436;p73" title="paintingSkill-Anna Vaskevych-Fall 2023-16941.jpg"/>
          <p:cNvPicPr preferRelativeResize="0"/>
          <p:nvPr/>
        </p:nvPicPr>
        <p:blipFill rotWithShape="1">
          <a:blip r:embed="rId4">
            <a:alphaModFix/>
          </a:blip>
          <a:srcRect b="0" l="0" r="0" t="0"/>
          <a:stretch/>
        </p:blipFill>
        <p:spPr>
          <a:xfrm>
            <a:off x="4572006" y="381762"/>
            <a:ext cx="4571993" cy="609446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id="441" name="Google Shape;441;p74" title="paintingSkill-Matt Inkpen-Fall 2024-25546.jpg"/>
          <p:cNvPicPr preferRelativeResize="0"/>
          <p:nvPr/>
        </p:nvPicPr>
        <p:blipFill rotWithShape="1">
          <a:blip r:embed="rId3">
            <a:alphaModFix/>
          </a:blip>
          <a:srcRect b="10" l="0" r="0" t="10"/>
          <a:stretch/>
        </p:blipFill>
        <p:spPr>
          <a:xfrm>
            <a:off x="0" y="381762"/>
            <a:ext cx="4571994" cy="6094473"/>
          </a:xfrm>
          <a:prstGeom prst="rect">
            <a:avLst/>
          </a:prstGeom>
          <a:noFill/>
          <a:ln>
            <a:noFill/>
          </a:ln>
        </p:spPr>
      </p:pic>
      <p:pic>
        <p:nvPicPr>
          <p:cNvPr id="442" name="Google Shape;442;p74" title="paintingSkill-Kurt Gillis-Fall 2024-25547.jpg"/>
          <p:cNvPicPr preferRelativeResize="0"/>
          <p:nvPr/>
        </p:nvPicPr>
        <p:blipFill rotWithShape="1">
          <a:blip r:embed="rId4">
            <a:alphaModFix/>
          </a:blip>
          <a:srcRect b="20" l="0" r="0" t="10"/>
          <a:stretch/>
        </p:blipFill>
        <p:spPr>
          <a:xfrm>
            <a:off x="4572006" y="381762"/>
            <a:ext cx="4571993" cy="609446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858150" y="100"/>
            <a:ext cx="5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The Bosch Parade</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(Netherlands)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@boschparade</a:t>
            </a:r>
            <a:endParaRPr i="1"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2024</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Inspired by the </a:t>
            </a:r>
            <a:r>
              <a:rPr b="1" i="1" lang="en" sz="2400">
                <a:solidFill>
                  <a:srgbClr val="FFFFFF"/>
                </a:solidFill>
                <a:latin typeface="Cabin"/>
                <a:ea typeface="Cabin"/>
                <a:cs typeface="Cabin"/>
                <a:sym typeface="Cabin"/>
              </a:rPr>
              <a:t>Garden of Earthly Delights</a:t>
            </a:r>
            <a:endParaRPr b="1" i="1" sz="2400">
              <a:solidFill>
                <a:srgbClr val="FFFFFF"/>
              </a:solidFill>
              <a:latin typeface="Cabin"/>
              <a:ea typeface="Cabin"/>
              <a:cs typeface="Cabin"/>
              <a:sym typeface="Cabin"/>
            </a:endParaRPr>
          </a:p>
        </p:txBody>
      </p:sp>
      <p:pic>
        <p:nvPicPr>
          <p:cNvPr id="149" name="Google Shape;149;p30" title="Bosch Parade in the Netherlands.mp4">
            <a:hlinkClick r:id="rId4"/>
          </p:cNvPr>
          <p:cNvPicPr preferRelativeResize="0"/>
          <p:nvPr/>
        </p:nvPicPr>
        <p:blipFill>
          <a:blip r:embed="rId5">
            <a:alphaModFix/>
          </a:blip>
          <a:stretch>
            <a:fillRect/>
          </a:stretch>
        </p:blipFill>
        <p:spPr>
          <a:xfrm>
            <a:off x="0" y="100"/>
            <a:ext cx="355335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descr="All text" id="447" name="Google Shape;447;p75"/>
          <p:cNvSpPr txBox="1"/>
          <p:nvPr/>
        </p:nvSpPr>
        <p:spPr>
          <a:xfrm>
            <a:off x="5257350" y="5948825"/>
            <a:ext cx="3886800" cy="91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Drapak</a:t>
            </a:r>
            <a:endParaRPr sz="2400">
              <a:solidFill>
                <a:srgbClr val="B7B7B7"/>
              </a:solidFill>
              <a:latin typeface="Oswald"/>
              <a:ea typeface="Oswald"/>
              <a:cs typeface="Oswald"/>
              <a:sym typeface="Oswald"/>
            </a:endParaRPr>
          </a:p>
        </p:txBody>
      </p:sp>
      <p:pic>
        <p:nvPicPr>
          <p:cNvPr id="448" name="Google Shape;448;p75"/>
          <p:cNvPicPr preferRelativeResize="0"/>
          <p:nvPr/>
        </p:nvPicPr>
        <p:blipFill>
          <a:blip r:embed="rId3">
            <a:alphaModFix/>
          </a:blip>
          <a:stretch>
            <a:fillRect/>
          </a:stretch>
        </p:blipFill>
        <p:spPr>
          <a:xfrm>
            <a:off x="0" y="0"/>
            <a:ext cx="5257353" cy="685799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77"/>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Today’s goal</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 sz="3800">
                <a:solidFill>
                  <a:srgbClr val="B7B7B7"/>
                </a:solidFill>
                <a:latin typeface="Average"/>
                <a:ea typeface="Average"/>
                <a:cs typeface="Average"/>
                <a:sym typeface="Average"/>
              </a:rPr>
              <a:t>Paint a </a:t>
            </a:r>
            <a:r>
              <a:rPr b="1" lang="en" sz="3800">
                <a:solidFill>
                  <a:srgbClr val="00FF00"/>
                </a:solidFill>
                <a:latin typeface="Average"/>
                <a:ea typeface="Average"/>
                <a:cs typeface="Average"/>
                <a:sym typeface="Average"/>
              </a:rPr>
              <a:t>colour wheel</a:t>
            </a:r>
            <a:r>
              <a:rPr lang="en" sz="3800">
                <a:solidFill>
                  <a:srgbClr val="B7B7B7"/>
                </a:solidFill>
                <a:latin typeface="Average"/>
                <a:ea typeface="Average"/>
                <a:cs typeface="Average"/>
                <a:sym typeface="Average"/>
              </a:rPr>
              <a:t> so that you become good at mixing pure hues accurately, and creating accurate greys</a:t>
            </a:r>
            <a:endParaRPr sz="3800">
              <a:solidFill>
                <a:srgbClr val="B7B7B7"/>
              </a:solidFill>
              <a:latin typeface="Average"/>
              <a:ea typeface="Average"/>
              <a:cs typeface="Average"/>
              <a:sym typeface="Average"/>
            </a:endParaRPr>
          </a:p>
        </p:txBody>
      </p:sp>
      <p:sp>
        <p:nvSpPr>
          <p:cNvPr descr="Translations" id="458" name="Google Shape;458;p77"/>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برسم عجلة الألوان حتى تصبح جيدًا في مزج الألوان النقية بدقة وإنشاء درجات اللون الرمادي الدقيقة</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画一个色轮，这样你就能熟练地混合纯色，并调出准确的灰色。</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یک چرخه رنگ بکشید تا در ترکیب دقیق رنگ‌های خالص و ایجاد خاکستری‌های دقیق مهارت پیدا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Male einen Farbkreis, damit du reine Farbtöne präzise mischen und genaue Grautöne erzeugen kannst.</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एक रंग चक्र बनाएं ताकि आप शुद्ध रंगों को सटीक रूप से मिश्रित करने और सटीक ग्रे रंग बनाने में कुशल बन सकें</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순수한 색조를 정확하게 혼합하고 정확한 회색을 만드는 데 능숙해지도록 색상 휠을 그립니다.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Çerxekî rengan boyax bike da ku tu di tevlihevkirina rengên saf de bi awayekî rast û afirandina gewrên rast de jêhatî bibî.</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Нацртајте коло боја како бисте постали добри у прецизном мешању чистих нијанси и стварању прецизних сивих тонова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Pinta una rueda de colores para que mejores tu habilidad para mezclar tonos puros con precisión y crear grises exactos.</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Kulayan ang isang color wheel upang maging mahusay ka sa paghahalo ng mga purong kulay nang tumpak, at lumikha ng tumpak na mga kulay abo</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Намалюйте колірне коло, щоб навчитися точно змішувати чисті відтінки та створювати точні сірі відтінки.</a:t>
            </a:r>
            <a:endParaRPr sz="1600">
              <a:solidFill>
                <a:srgbClr val="AAAAAA"/>
              </a:solidFill>
              <a:latin typeface="Average"/>
              <a:ea typeface="Average"/>
              <a:cs typeface="Average"/>
              <a:sym typeface="Averag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descr="Title" id="463" name="Google Shape;463;p78"/>
          <p:cNvSpPr txBox="1"/>
          <p:nvPr/>
        </p:nvSpPr>
        <p:spPr>
          <a:xfrm>
            <a:off x="143475" y="4000350"/>
            <a:ext cx="37500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B7B7B7"/>
                </a:solidFill>
                <a:latin typeface="Oswald"/>
                <a:ea typeface="Oswald"/>
                <a:cs typeface="Oswald"/>
                <a:sym typeface="Oswald"/>
              </a:rPr>
              <a:t>One row of </a:t>
            </a:r>
            <a:r>
              <a:rPr lang="en" sz="2400">
                <a:solidFill>
                  <a:srgbClr val="FF0000"/>
                </a:solidFill>
                <a:latin typeface="Oswald"/>
                <a:ea typeface="Oswald"/>
                <a:cs typeface="Oswald"/>
                <a:sym typeface="Oswald"/>
              </a:rPr>
              <a:t>p</a:t>
            </a:r>
            <a:r>
              <a:rPr lang="en" sz="2400">
                <a:solidFill>
                  <a:srgbClr val="FF9900"/>
                </a:solidFill>
                <a:latin typeface="Oswald"/>
                <a:ea typeface="Oswald"/>
                <a:cs typeface="Oswald"/>
                <a:sym typeface="Oswald"/>
              </a:rPr>
              <a:t>u</a:t>
            </a:r>
            <a:r>
              <a:rPr lang="en" sz="2400">
                <a:solidFill>
                  <a:srgbClr val="FFFF00"/>
                </a:solidFill>
                <a:latin typeface="Oswald"/>
                <a:ea typeface="Oswald"/>
                <a:cs typeface="Oswald"/>
                <a:sym typeface="Oswald"/>
              </a:rPr>
              <a:t>r</a:t>
            </a:r>
            <a:r>
              <a:rPr lang="en" sz="2400">
                <a:solidFill>
                  <a:srgbClr val="00FF00"/>
                </a:solidFill>
                <a:latin typeface="Oswald"/>
                <a:ea typeface="Oswald"/>
                <a:cs typeface="Oswald"/>
                <a:sym typeface="Oswald"/>
              </a:rPr>
              <a:t>e </a:t>
            </a:r>
            <a:r>
              <a:rPr lang="en" sz="2400">
                <a:solidFill>
                  <a:srgbClr val="00FFFF"/>
                </a:solidFill>
                <a:latin typeface="Oswald"/>
                <a:ea typeface="Oswald"/>
                <a:cs typeface="Oswald"/>
                <a:sym typeface="Oswald"/>
              </a:rPr>
              <a:t>h</a:t>
            </a:r>
            <a:r>
              <a:rPr lang="en" sz="2400">
                <a:solidFill>
                  <a:srgbClr val="FF00FF"/>
                </a:solidFill>
                <a:latin typeface="Oswald"/>
                <a:ea typeface="Oswald"/>
                <a:cs typeface="Oswald"/>
                <a:sym typeface="Oswald"/>
              </a:rPr>
              <a:t>u</a:t>
            </a:r>
            <a:r>
              <a:rPr lang="en" sz="2400">
                <a:solidFill>
                  <a:srgbClr val="FF0000"/>
                </a:solidFill>
                <a:latin typeface="Oswald"/>
                <a:ea typeface="Oswald"/>
                <a:cs typeface="Oswald"/>
                <a:sym typeface="Oswald"/>
              </a:rPr>
              <a:t>e</a:t>
            </a:r>
            <a:r>
              <a:rPr lang="en" sz="2400">
                <a:solidFill>
                  <a:srgbClr val="FF9900"/>
                </a:solidFill>
                <a:latin typeface="Oswald"/>
                <a:ea typeface="Oswald"/>
                <a:cs typeface="Oswald"/>
                <a:sym typeface="Oswald"/>
              </a:rPr>
              <a:t>s</a:t>
            </a:r>
            <a:br>
              <a:rPr lang="en" sz="2400">
                <a:solidFill>
                  <a:srgbClr val="00FF00"/>
                </a:solidFill>
                <a:latin typeface="Oswald"/>
                <a:ea typeface="Oswald"/>
                <a:cs typeface="Oswald"/>
                <a:sym typeface="Oswald"/>
              </a:rPr>
            </a:br>
            <a:endParaRPr sz="2400">
              <a:solidFill>
                <a:srgbClr val="00FF00"/>
              </a:solidFill>
              <a:latin typeface="Oswald"/>
              <a:ea typeface="Oswald"/>
              <a:cs typeface="Oswald"/>
              <a:sym typeface="Oswald"/>
            </a:endParaRPr>
          </a:p>
          <a:p>
            <a:pPr indent="0" lvl="0" marL="0" rtl="0" algn="l">
              <a:spcBef>
                <a:spcPts val="0"/>
              </a:spcBef>
              <a:spcAft>
                <a:spcPts val="0"/>
              </a:spcAft>
              <a:buNone/>
            </a:pPr>
            <a:r>
              <a:rPr lang="en" sz="2400">
                <a:solidFill>
                  <a:srgbClr val="B7B7B7"/>
                </a:solidFill>
                <a:latin typeface="Oswald"/>
                <a:ea typeface="Oswald"/>
                <a:cs typeface="Oswald"/>
                <a:sym typeface="Oswald"/>
              </a:rPr>
              <a:t>One row of </a:t>
            </a:r>
            <a:r>
              <a:rPr lang="en" sz="2400">
                <a:solidFill>
                  <a:srgbClr val="FFFFFF"/>
                </a:solidFill>
                <a:latin typeface="Oswald"/>
                <a:ea typeface="Oswald"/>
                <a:cs typeface="Oswald"/>
                <a:sym typeface="Oswald"/>
              </a:rPr>
              <a:t>whites </a:t>
            </a:r>
            <a:r>
              <a:rPr lang="en" sz="2400">
                <a:solidFill>
                  <a:srgbClr val="B7B7B7"/>
                </a:solidFill>
                <a:latin typeface="Oswald"/>
                <a:ea typeface="Oswald"/>
                <a:cs typeface="Oswald"/>
                <a:sym typeface="Oswald"/>
              </a:rPr>
              <a:t>(add white)</a:t>
            </a:r>
            <a:br>
              <a:rPr lang="en" sz="2400">
                <a:solidFill>
                  <a:srgbClr val="B7B7B7"/>
                </a:solidFill>
                <a:latin typeface="Oswald"/>
                <a:ea typeface="Oswald"/>
                <a:cs typeface="Oswald"/>
                <a:sym typeface="Oswald"/>
              </a:rPr>
            </a:br>
            <a:endParaRPr sz="2400">
              <a:solidFill>
                <a:srgbClr val="B7B7B7"/>
              </a:solidFill>
              <a:latin typeface="Oswald"/>
              <a:ea typeface="Oswald"/>
              <a:cs typeface="Oswald"/>
              <a:sym typeface="Oswald"/>
            </a:endParaRPr>
          </a:p>
          <a:p>
            <a:pPr indent="0" lvl="0" marL="0" rtl="0" algn="l">
              <a:spcBef>
                <a:spcPts val="0"/>
              </a:spcBef>
              <a:spcAft>
                <a:spcPts val="0"/>
              </a:spcAft>
              <a:buNone/>
            </a:pPr>
            <a:r>
              <a:rPr lang="en" sz="2400">
                <a:solidFill>
                  <a:srgbClr val="B7B7B7"/>
                </a:solidFill>
                <a:latin typeface="Oswald"/>
                <a:ea typeface="Oswald"/>
                <a:cs typeface="Oswald"/>
                <a:sym typeface="Oswald"/>
              </a:rPr>
              <a:t>One row of </a:t>
            </a:r>
            <a:r>
              <a:rPr lang="en" sz="2400">
                <a:solidFill>
                  <a:srgbClr val="F3F3F3"/>
                </a:solidFill>
                <a:latin typeface="Oswald"/>
                <a:ea typeface="Oswald"/>
                <a:cs typeface="Oswald"/>
                <a:sym typeface="Oswald"/>
              </a:rPr>
              <a:t>g</a:t>
            </a:r>
            <a:r>
              <a:rPr lang="en" sz="2400">
                <a:solidFill>
                  <a:srgbClr val="EFEFEF"/>
                </a:solidFill>
                <a:latin typeface="Oswald"/>
                <a:ea typeface="Oswald"/>
                <a:cs typeface="Oswald"/>
                <a:sym typeface="Oswald"/>
              </a:rPr>
              <a:t>r</a:t>
            </a:r>
            <a:r>
              <a:rPr lang="en" sz="2400">
                <a:solidFill>
                  <a:srgbClr val="D9D9D9"/>
                </a:solidFill>
                <a:latin typeface="Oswald"/>
                <a:ea typeface="Oswald"/>
                <a:cs typeface="Oswald"/>
                <a:sym typeface="Oswald"/>
              </a:rPr>
              <a:t>e</a:t>
            </a:r>
            <a:r>
              <a:rPr lang="en" sz="2400">
                <a:solidFill>
                  <a:srgbClr val="B7B7B7"/>
                </a:solidFill>
                <a:latin typeface="Oswald"/>
                <a:ea typeface="Oswald"/>
                <a:cs typeface="Oswald"/>
                <a:sym typeface="Oswald"/>
              </a:rPr>
              <a:t>y</a:t>
            </a:r>
            <a:r>
              <a:rPr lang="en" sz="2400">
                <a:solidFill>
                  <a:srgbClr val="999999"/>
                </a:solidFill>
                <a:latin typeface="Oswald"/>
                <a:ea typeface="Oswald"/>
                <a:cs typeface="Oswald"/>
                <a:sym typeface="Oswald"/>
              </a:rPr>
              <a:t>s</a:t>
            </a:r>
            <a:r>
              <a:rPr lang="en" sz="2400">
                <a:solidFill>
                  <a:srgbClr val="FFFFFF"/>
                </a:solidFill>
                <a:latin typeface="Oswald"/>
                <a:ea typeface="Oswald"/>
                <a:cs typeface="Oswald"/>
                <a:sym typeface="Oswald"/>
              </a:rPr>
              <a:t> </a:t>
            </a:r>
            <a:br>
              <a:rPr lang="en" sz="2400">
                <a:solidFill>
                  <a:srgbClr val="FFFFFF"/>
                </a:solidFill>
                <a:latin typeface="Oswald"/>
                <a:ea typeface="Oswald"/>
                <a:cs typeface="Oswald"/>
                <a:sym typeface="Oswald"/>
              </a:rPr>
            </a:br>
            <a:r>
              <a:rPr lang="en" sz="2400">
                <a:solidFill>
                  <a:srgbClr val="B7B7B7"/>
                </a:solidFill>
                <a:latin typeface="Oswald"/>
                <a:ea typeface="Oswald"/>
                <a:cs typeface="Oswald"/>
                <a:sym typeface="Oswald"/>
              </a:rPr>
              <a:t>(add the </a:t>
            </a:r>
            <a:r>
              <a:rPr lang="en" sz="2400">
                <a:solidFill>
                  <a:srgbClr val="00FF00"/>
                </a:solidFill>
                <a:latin typeface="Oswald"/>
                <a:ea typeface="Oswald"/>
                <a:cs typeface="Oswald"/>
                <a:sym typeface="Oswald"/>
              </a:rPr>
              <a:t>complimentary </a:t>
            </a:r>
            <a:r>
              <a:rPr lang="en" sz="2400">
                <a:solidFill>
                  <a:srgbClr val="FF00FF"/>
                </a:solidFill>
                <a:latin typeface="Oswald"/>
                <a:ea typeface="Oswald"/>
                <a:cs typeface="Oswald"/>
                <a:sym typeface="Oswald"/>
              </a:rPr>
              <a:t>colour</a:t>
            </a:r>
            <a:r>
              <a:rPr lang="en" sz="2400">
                <a:solidFill>
                  <a:srgbClr val="B7B7B7"/>
                </a:solidFill>
                <a:latin typeface="Oswald"/>
                <a:ea typeface="Oswald"/>
                <a:cs typeface="Oswald"/>
                <a:sym typeface="Oswald"/>
              </a:rPr>
              <a:t>)</a:t>
            </a:r>
            <a:endParaRPr sz="2400">
              <a:solidFill>
                <a:srgbClr val="FFFFFF"/>
              </a:solidFill>
              <a:latin typeface="Oswald"/>
              <a:ea typeface="Oswald"/>
              <a:cs typeface="Oswald"/>
              <a:sym typeface="Oswald"/>
            </a:endParaRPr>
          </a:p>
        </p:txBody>
      </p:sp>
      <p:pic>
        <p:nvPicPr>
          <p:cNvPr id="464" name="Google Shape;464;p78"/>
          <p:cNvPicPr preferRelativeResize="0"/>
          <p:nvPr/>
        </p:nvPicPr>
        <p:blipFill>
          <a:blip r:embed="rId3">
            <a:alphaModFix/>
          </a:blip>
          <a:stretch>
            <a:fillRect/>
          </a:stretch>
        </p:blipFill>
        <p:spPr>
          <a:xfrm>
            <a:off x="3893351" y="0"/>
            <a:ext cx="5250648" cy="6857999"/>
          </a:xfrm>
          <a:prstGeom prst="rect">
            <a:avLst/>
          </a:prstGeom>
          <a:noFill/>
          <a:ln>
            <a:noFill/>
          </a:ln>
        </p:spPr>
      </p:pic>
      <p:sp>
        <p:nvSpPr>
          <p:cNvPr descr="Translations" id="465" name="Google Shape;465;p78"/>
          <p:cNvSpPr txBox="1"/>
          <p:nvPr/>
        </p:nvSpPr>
        <p:spPr>
          <a:xfrm>
            <a:off x="5572025" y="3429000"/>
            <a:ext cx="1893300" cy="115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latin typeface="Oswald"/>
                <a:ea typeface="Oswald"/>
                <a:cs typeface="Oswald"/>
                <a:sym typeface="Oswald"/>
              </a:rPr>
              <a:t>I forgot: </a:t>
            </a:r>
            <a:endParaRPr sz="2000">
              <a:latin typeface="Oswald"/>
              <a:ea typeface="Oswald"/>
              <a:cs typeface="Oswald"/>
              <a:sym typeface="Oswald"/>
            </a:endParaRPr>
          </a:p>
          <a:p>
            <a:pPr indent="0" lvl="0" marL="0" rtl="0" algn="ctr">
              <a:spcBef>
                <a:spcPts val="0"/>
              </a:spcBef>
              <a:spcAft>
                <a:spcPts val="0"/>
              </a:spcAft>
              <a:buNone/>
            </a:pPr>
            <a:r>
              <a:rPr lang="en" sz="2000">
                <a:latin typeface="Oswald"/>
                <a:ea typeface="Oswald"/>
                <a:cs typeface="Oswald"/>
                <a:sym typeface="Oswald"/>
              </a:rPr>
              <a:t>mix some black </a:t>
            </a:r>
            <a:endParaRPr sz="2000">
              <a:latin typeface="Oswald"/>
              <a:ea typeface="Oswald"/>
              <a:cs typeface="Oswald"/>
              <a:sym typeface="Oswald"/>
            </a:endParaRPr>
          </a:p>
          <a:p>
            <a:pPr indent="0" lvl="0" marL="0" rtl="0" algn="ctr">
              <a:spcBef>
                <a:spcPts val="0"/>
              </a:spcBef>
              <a:spcAft>
                <a:spcPts val="0"/>
              </a:spcAft>
              <a:buNone/>
            </a:pPr>
            <a:r>
              <a:rPr lang="en" sz="2000">
                <a:latin typeface="Oswald"/>
                <a:ea typeface="Oswald"/>
                <a:cs typeface="Oswald"/>
                <a:sym typeface="Oswald"/>
              </a:rPr>
              <a:t>in the middle!</a:t>
            </a:r>
            <a:endParaRPr sz="1300"/>
          </a:p>
        </p:txBody>
      </p:sp>
      <p:pic>
        <p:nvPicPr>
          <p:cNvPr id="466" name="Google Shape;466;p78"/>
          <p:cNvPicPr preferRelativeResize="0"/>
          <p:nvPr/>
        </p:nvPicPr>
        <p:blipFill>
          <a:blip r:embed="rId4">
            <a:alphaModFix/>
          </a:blip>
          <a:stretch>
            <a:fillRect/>
          </a:stretch>
        </p:blipFill>
        <p:spPr>
          <a:xfrm>
            <a:off x="-4" y="107032"/>
            <a:ext cx="3893350" cy="389330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descr="Title" id="471" name="Google Shape;471;p79"/>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400">
                <a:solidFill>
                  <a:srgbClr val="00FF00"/>
                </a:solidFill>
                <a:latin typeface="Open Sans"/>
                <a:ea typeface="Open Sans"/>
                <a:cs typeface="Open Sans"/>
                <a:sym typeface="Open Sans"/>
              </a:rPr>
              <a:t>Green 		</a:t>
            </a:r>
            <a:r>
              <a:rPr b="1" lang="en" sz="2400">
                <a:solidFill>
                  <a:srgbClr val="CACACA"/>
                </a:solidFill>
                <a:latin typeface="Open Sans"/>
                <a:ea typeface="Open Sans"/>
                <a:cs typeface="Open Sans"/>
                <a:sym typeface="Open Sans"/>
              </a:rPr>
              <a:t>=</a:t>
            </a:r>
            <a:r>
              <a:rPr lang="en" sz="2400">
                <a:solidFill>
                  <a:srgbClr val="00FF00"/>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7D00FF"/>
                </a:solidFill>
                <a:latin typeface="Open Sans"/>
                <a:ea typeface="Open Sans"/>
                <a:cs typeface="Open Sans"/>
                <a:sym typeface="Open Sans"/>
              </a:rPr>
              <a:t>Blue-violet 	</a:t>
            </a:r>
            <a:r>
              <a:rPr b="1" lang="en" sz="2400">
                <a:solidFill>
                  <a:srgbClr val="CACACA"/>
                </a:solidFill>
                <a:latin typeface="Open Sans"/>
                <a:ea typeface="Open Sans"/>
                <a:cs typeface="Open Sans"/>
                <a:sym typeface="Open Sans"/>
              </a:rPr>
              <a:t>=</a:t>
            </a:r>
            <a:r>
              <a:rPr lang="en" sz="2400">
                <a:solidFill>
                  <a:srgbClr val="7D00FF"/>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 </a:t>
            </a:r>
            <a:r>
              <a:rPr lang="en" sz="2400">
                <a:solidFill>
                  <a:srgbClr val="CACACA"/>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FF4400"/>
                </a:solidFill>
                <a:latin typeface="Open Sans"/>
                <a:ea typeface="Open Sans"/>
                <a:cs typeface="Open Sans"/>
                <a:sym typeface="Open Sans"/>
              </a:rPr>
              <a:t>Red-orange	</a:t>
            </a:r>
            <a:r>
              <a:rPr b="1" lang="en" sz="2400">
                <a:solidFill>
                  <a:srgbClr val="CACACA"/>
                </a:solidFill>
                <a:latin typeface="Open Sans"/>
                <a:ea typeface="Open Sans"/>
                <a:cs typeface="Open Sans"/>
                <a:sym typeface="Open Sans"/>
              </a:rPr>
              <a:t>=</a:t>
            </a:r>
            <a:r>
              <a:rPr lang="en" sz="2400">
                <a:solidFill>
                  <a:srgbClr val="FF4400"/>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a:t>
            </a:r>
            <a:r>
              <a:rPr lang="en"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latin typeface="Open Sans"/>
                <a:ea typeface="Open Sans"/>
                <a:cs typeface="Open Sans"/>
                <a:sym typeface="Open Sans"/>
              </a:rPr>
              <a:t>Black 			</a:t>
            </a:r>
            <a:r>
              <a:rPr b="1" lang="en" sz="2400">
                <a:solidFill>
                  <a:srgbClr val="CACACA"/>
                </a:solidFill>
                <a:latin typeface="Open Sans"/>
                <a:ea typeface="Open Sans"/>
                <a:cs typeface="Open Sans"/>
                <a:sym typeface="Open Sans"/>
              </a:rPr>
              <a:t>=</a:t>
            </a:r>
            <a:r>
              <a:rPr lang="en" sz="2400">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472" name="Google Shape;472;p79"/>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473" name="Google Shape;473;p79"/>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颜色混合：绿色 = 黄色 + 青色，蓝紫色 = 青色 + 品红色，红橙色 = 品红色 + 黄色，黑色 = 黄色 + 青色 + 品红色</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Farben mischen: Grün = Gelb + Cyan, Blauviolett = Cyan + Magenta, Rotorange = Magenta + Gelb, Schwarz = Gelb + Cyan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Têkelkirina rengan: Kesk = Zer + şîn, Şîn-binefşî = şîn + magenta, Sor-porteqalî = magenta + zer, Reş = Zer + şîn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Мешање боја: Зелена = жута + цијан, Плаво-љубичаста = цијан + магента, Црвено-наранџаста = магента + жута, Црна = жута + цијан + магента</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Mezcla de colores: Verde = Amarillo + cian, Azul violeta = Cian + magenta, Rojo anaranjado = Magenta + amarillo, Negro = Amarillo + cian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Paghahalo ng mga kulay: Berde = Yellow + cyan, Blue-violet = Cyan + magenta, Red-orange = Magenta + yellow, Black = Yellow + cyan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550">
              <a:solidFill>
                <a:srgbClr val="CACACA"/>
              </a:solidFill>
              <a:latin typeface="Average"/>
              <a:ea typeface="Average"/>
              <a:cs typeface="Average"/>
              <a:sym typeface="Averag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7" name="Shape 477"/>
        <p:cNvGrpSpPr/>
        <p:nvPr/>
      </p:nvGrpSpPr>
      <p:grpSpPr>
        <a:xfrm>
          <a:off x="0" y="0"/>
          <a:ext cx="0" cy="0"/>
          <a:chOff x="0" y="0"/>
          <a:chExt cx="0" cy="0"/>
        </a:xfrm>
      </p:grpSpPr>
      <p:pic>
        <p:nvPicPr>
          <p:cNvPr id="478" name="Google Shape;478;p80"/>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479" name="Google Shape;479;p80"/>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graphicFrame>
        <p:nvGraphicFramePr>
          <p:cNvPr id="158" name="Google Shape;158;p32"/>
          <p:cNvGraphicFramePr/>
          <p:nvPr/>
        </p:nvGraphicFramePr>
        <p:xfrm>
          <a:off x="234800" y="0"/>
          <a:ext cx="3000000" cy="3000000"/>
        </p:xfrm>
        <a:graphic>
          <a:graphicData uri="http://schemas.openxmlformats.org/drawingml/2006/table">
            <a:tbl>
              <a:tblPr>
                <a:noFill/>
                <a:tableStyleId>{8F1E7E61-2C23-4F73-8B08-C933B6E59E17}</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graphicFrame>
        <p:nvGraphicFramePr>
          <p:cNvPr id="163" name="Google Shape;163;p33"/>
          <p:cNvGraphicFramePr/>
          <p:nvPr/>
        </p:nvGraphicFramePr>
        <p:xfrm>
          <a:off x="200" y="0"/>
          <a:ext cx="3000000" cy="3000000"/>
        </p:xfrm>
        <a:graphic>
          <a:graphicData uri="http://schemas.openxmlformats.org/drawingml/2006/table">
            <a:tbl>
              <a:tblPr>
                <a:noFill/>
                <a:tableStyleId>{4998397D-E941-4D2B-8378-79A8CA7F65A9}</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748775">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78525">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53070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بناء المهارات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技能培养</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مهارت سازی</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Kompetenzentwicklung</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कौशल विकास</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기술 구축</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Avakirina jêhatîbûnê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Изградња вештина</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Desarrollo de habilidades</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Pagbuo ng kasanayan</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Розвиток навичок</a:t>
                      </a:r>
                      <a:endParaRPr sz="1200">
                        <a:solidFill>
                          <a:srgbClr val="FFFFFF"/>
                        </a:solidFill>
                        <a:latin typeface="Open Sans Medium"/>
                        <a:ea typeface="Open Sans Medium"/>
                        <a:cs typeface="Open Sans Medium"/>
                        <a:sym typeface="Open Sans Medium"/>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创意发展</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Pêşxistina ramanan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Розробка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Miniaturmalerei</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Wênekêşiya piçûk</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Xet</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Qata yekem</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Weitere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Zêdetir qat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اصلاح</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Safîkirin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Прецизирајте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Уточнити</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descr="All text" id="168" name="Google Shape;168;p34"/>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169" name="Google Shape;169;p34"/>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170" name="Google Shape;170;p34"/>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171" name="Google Shape;171;p34"/>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172" name="Google Shape;172;p34"/>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173" name="Google Shape;173;p34"/>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174" name="Google Shape;174;p34"/>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